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667a02a13d4b8c" /><Relationship Type="http://schemas.openxmlformats.org/officeDocument/2006/relationships/extended-properties" Target="/docProps/app.xml" Id="R0b72ba199c8b4103" /><Relationship Type="http://schemas.openxmlformats.org/officeDocument/2006/relationships/officeDocument" Target="/ppt/presentation.xml" Id="R79b20e2cbf9242ca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1cffa004c0bc4b97"/>
  </p:sldMasterIdLst>
  <p:notesMasterIdLst>
    <p:notesMasterId xmlns:r="http://schemas.openxmlformats.org/officeDocument/2006/relationships" r:id="R806bd39457284bd6"/>
  </p:notesMasterIdLst>
  <p:sldIdLst>
    <p:sldId xmlns:r="http://schemas.openxmlformats.org/officeDocument/2006/relationships" id="256" r:id="Rcbc74d89a0e94a30"/>
    <p:sldId xmlns:r="http://schemas.openxmlformats.org/officeDocument/2006/relationships" id="257" r:id="R8b71923fd86e4f83"/>
    <p:sldId xmlns:r="http://schemas.openxmlformats.org/officeDocument/2006/relationships" id="258" r:id="R59ea1758e6c1436a"/>
    <p:sldId xmlns:r="http://schemas.openxmlformats.org/officeDocument/2006/relationships" id="259" r:id="R2bed9f2ff1744cf7"/>
    <p:sldId xmlns:r="http://schemas.openxmlformats.org/officeDocument/2006/relationships" id="260" r:id="Ra56605a662314997"/>
    <p:sldId xmlns:r="http://schemas.openxmlformats.org/officeDocument/2006/relationships" id="261" r:id="R7e1afd34e06b44d0"/>
    <p:sldId xmlns:r="http://schemas.openxmlformats.org/officeDocument/2006/relationships" id="262" r:id="R10e491f595924051"/>
    <p:sldId xmlns:r="http://schemas.openxmlformats.org/officeDocument/2006/relationships" id="263" r:id="R07064478ff3f4eb4"/>
    <p:sldId xmlns:r="http://schemas.openxmlformats.org/officeDocument/2006/relationships" id="264" r:id="Rbdaf72181f884ed4"/>
    <p:sldId xmlns:r="http://schemas.openxmlformats.org/officeDocument/2006/relationships" id="265" r:id="R5c14216bbcf9481b"/>
    <p:sldId xmlns:r="http://schemas.openxmlformats.org/officeDocument/2006/relationships" id="266" r:id="R4433d5bc9a4841af"/>
    <p:sldId xmlns:r="http://schemas.openxmlformats.org/officeDocument/2006/relationships" id="267" r:id="Rdcccd700b5694df5"/>
  </p:sldIdLst>
  <p:sldSz cx="12192000" cy="6858000"/>
  <p:notesSz cx="6858000" cy="9144000"/>
  <p:embeddedFontLst>
    <p:embeddedFont>
      <p:font typeface="Inter"/>
      <p:regular xmlns:r="http://schemas.openxmlformats.org/officeDocument/2006/relationships" r:id="R4fa9c984b83742ec"/>
      <p:bold xmlns:r="http://schemas.openxmlformats.org/officeDocument/2006/relationships" r:id="R4d1cbec5acad469b"/>
      <p:italic xmlns:r="http://schemas.openxmlformats.org/officeDocument/2006/relationships" r:id="R87ae8302b0d14727"/>
      <p:boldItalic xmlns:r="http://schemas.openxmlformats.org/officeDocument/2006/relationships" r:id="R86f0a848f37645e3"/>
    </p:embeddedFont>
    <p:embeddedFont>
      <p:font typeface="EB Garamond"/>
      <p:regular xmlns:r="http://schemas.openxmlformats.org/officeDocument/2006/relationships" r:id="Radbfb614b34243a7"/>
      <p:bold xmlns:r="http://schemas.openxmlformats.org/officeDocument/2006/relationships" r:id="R3c7b6ef46f0248bf"/>
      <p:italic xmlns:r="http://schemas.openxmlformats.org/officeDocument/2006/relationships" r:id="R3470d3731b6048b6"/>
      <p:boldItalic xmlns:r="http://schemas.openxmlformats.org/officeDocument/2006/relationships" r:id="Rc569aec8b7ad44e1"/>
    </p:embeddedFont>
    <p:embeddedFont>
      <p:font typeface="Comfortaa"/>
      <p:regular xmlns:r="http://schemas.openxmlformats.org/officeDocument/2006/relationships" r:id="R252b876c8afa4d6c"/>
      <p:bold xmlns:r="http://schemas.openxmlformats.org/officeDocument/2006/relationships" r:id="R8641ee996d254262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5204b37cb244e1" /><Relationship Type="http://schemas.openxmlformats.org/officeDocument/2006/relationships/slideMaster" Target="/ppt/slideMasters/slideMaster1.xml" Id="R1cffa004c0bc4b97" /><Relationship Type="http://schemas.openxmlformats.org/officeDocument/2006/relationships/notesMaster" Target="/ppt/notesMasters/notesMaster1.xml" Id="R806bd39457284bd6" /><Relationship Type="http://schemas.openxmlformats.org/officeDocument/2006/relationships/presProps" Target="/ppt/presProps.xml" Id="Ra13433b05f114986" /><Relationship Type="http://schemas.openxmlformats.org/officeDocument/2006/relationships/tableStyles" Target="/ppt/tableStyles.xml" Id="R9ebfb9a11844468e" /><Relationship Type="http://schemas.openxmlformats.org/officeDocument/2006/relationships/font" Target="/ppt/fonts/font.dat" Id="R4fa9c984b83742ec" /><Relationship Type="http://schemas.openxmlformats.org/officeDocument/2006/relationships/font" Target="/ppt/fonts/font2.dat" Id="R4d1cbec5acad469b" /><Relationship Type="http://schemas.openxmlformats.org/officeDocument/2006/relationships/font" Target="/ppt/fonts/font3.dat" Id="R87ae8302b0d14727" /><Relationship Type="http://schemas.openxmlformats.org/officeDocument/2006/relationships/font" Target="/ppt/fonts/font4.dat" Id="R86f0a848f37645e3" /><Relationship Type="http://schemas.openxmlformats.org/officeDocument/2006/relationships/font" Target="/ppt/fonts/font5.dat" Id="Radbfb614b34243a7" /><Relationship Type="http://schemas.openxmlformats.org/officeDocument/2006/relationships/font" Target="/ppt/fonts/font6.dat" Id="R3c7b6ef46f0248bf" /><Relationship Type="http://schemas.openxmlformats.org/officeDocument/2006/relationships/font" Target="/ppt/fonts/font7.dat" Id="R3470d3731b6048b6" /><Relationship Type="http://schemas.openxmlformats.org/officeDocument/2006/relationships/font" Target="/ppt/fonts/font8.dat" Id="Rc569aec8b7ad44e1" /><Relationship Type="http://schemas.openxmlformats.org/officeDocument/2006/relationships/font" Target="/ppt/fonts/font9.dat" Id="R252b876c8afa4d6c" /><Relationship Type="http://schemas.openxmlformats.org/officeDocument/2006/relationships/font" Target="/ppt/fonts/font10.dat" Id="R8641ee996d254262" /><Relationship Type="http://schemas.openxmlformats.org/officeDocument/2006/relationships/slide" Target="/ppt/slides/slide1.xml" Id="Rcbc74d89a0e94a30" /><Relationship Type="http://schemas.openxmlformats.org/officeDocument/2006/relationships/slide" Target="/ppt/slides/slide2.xml" Id="R8b71923fd86e4f83" /><Relationship Type="http://schemas.openxmlformats.org/officeDocument/2006/relationships/slide" Target="/ppt/slides/slide3.xml" Id="R59ea1758e6c1436a" /><Relationship Type="http://schemas.openxmlformats.org/officeDocument/2006/relationships/slide" Target="/ppt/slides/slide4.xml" Id="R2bed9f2ff1744cf7" /><Relationship Type="http://schemas.openxmlformats.org/officeDocument/2006/relationships/slide" Target="/ppt/slides/slide5.xml" Id="Ra56605a662314997" /><Relationship Type="http://schemas.openxmlformats.org/officeDocument/2006/relationships/slide" Target="/ppt/slides/slide6.xml" Id="R7e1afd34e06b44d0" /><Relationship Type="http://schemas.openxmlformats.org/officeDocument/2006/relationships/slide" Target="/ppt/slides/slide7.xml" Id="R10e491f595924051" /><Relationship Type="http://schemas.openxmlformats.org/officeDocument/2006/relationships/slide" Target="/ppt/slides/slide8.xml" Id="R07064478ff3f4eb4" /><Relationship Type="http://schemas.openxmlformats.org/officeDocument/2006/relationships/slide" Target="/ppt/slides/slide9.xml" Id="Rbdaf72181f884ed4" /><Relationship Type="http://schemas.openxmlformats.org/officeDocument/2006/relationships/slide" Target="/ppt/slides/slide10.xml" Id="R5c14216bbcf9481b" /><Relationship Type="http://schemas.openxmlformats.org/officeDocument/2006/relationships/slide" Target="/ppt/slides/slide11.xml" Id="R4433d5bc9a4841af" /><Relationship Type="http://schemas.openxmlformats.org/officeDocument/2006/relationships/slide" Target="/ppt/slides/slide12.xml" Id="Rdcccd700b5694d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18f4ceb8704e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0601b8c61c4de0" /><Relationship Type="http://schemas.openxmlformats.org/officeDocument/2006/relationships/notesMaster" Target="/ppt/notesMasters/notesMaster1.xml" Id="R55d8ff21ef2940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ba51b368c54057" /><Relationship Type="http://schemas.openxmlformats.org/officeDocument/2006/relationships/notesMaster" Target="/ppt/notesMasters/notesMaster1.xml" Id="R268ec4b34d0543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5fead6fa9e404d" /><Relationship Type="http://schemas.openxmlformats.org/officeDocument/2006/relationships/notesMaster" Target="/ppt/notesMasters/notesMaster1.xml" Id="R8dcce9cd7fa74c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7bc33394d44127" /><Relationship Type="http://schemas.openxmlformats.org/officeDocument/2006/relationships/notesMaster" Target="/ppt/notesMasters/notesMaster1.xml" Id="R09c0e54c67cd49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2c38afe4c24aef" /><Relationship Type="http://schemas.openxmlformats.org/officeDocument/2006/relationships/notesMaster" Target="/ppt/notesMasters/notesMaster1.xml" Id="R6287a1f31a1f47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44cf5377cd4073" /><Relationship Type="http://schemas.openxmlformats.org/officeDocument/2006/relationships/notesMaster" Target="/ppt/notesMasters/notesMaster1.xml" Id="R1479d0efd42c49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d023a676e14e4a" /><Relationship Type="http://schemas.openxmlformats.org/officeDocument/2006/relationships/notesMaster" Target="/ppt/notesMasters/notesMaster1.xml" Id="Rab70ac6223b74a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8ec0fe6e72496c" /><Relationship Type="http://schemas.openxmlformats.org/officeDocument/2006/relationships/notesMaster" Target="/ppt/notesMasters/notesMaster1.xml" Id="R11ef580c123a44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9f8e53cb234aa5" /><Relationship Type="http://schemas.openxmlformats.org/officeDocument/2006/relationships/notesMaster" Target="/ppt/notesMasters/notesMaster1.xml" Id="R4d890981ad874c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c2bbb40e044991" /><Relationship Type="http://schemas.openxmlformats.org/officeDocument/2006/relationships/notesMaster" Target="/ppt/notesMasters/notesMaster1.xml" Id="R8d2118d0333a40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f524b1624b48aa" /><Relationship Type="http://schemas.openxmlformats.org/officeDocument/2006/relationships/notesMaster" Target="/ppt/notesMasters/notesMaster1.xml" Id="R19e7866de51f4e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9dd2e3748ea400b" /><Relationship Type="http://schemas.openxmlformats.org/officeDocument/2006/relationships/notesMaster" Target="/ppt/notesMasters/notesMaster1.xml" Id="R0057de58b52047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b9b2683f3948c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72b7e855084776" /></Relationships>
</file>

<file path=ppt/slideLayouts/slideLayout1.xml><?xml version="1.0" encoding="utf-8"?>
<p:sldLayout xmlns:p="http://schemas.openxmlformats.org/presentationml/2006/main" matchingName="BASE">
  <p:cSld name="BASE"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0a220ee4e646f5" /><Relationship Type="http://schemas.openxmlformats.org/officeDocument/2006/relationships/slideLayout" Target="/ppt/slideLayouts/slideLayout1.xml" Id="Rfef1a6399f104d07" /><Relationship Type="http://schemas.openxmlformats.org/officeDocument/2006/relationships/slideLayout" Target="/ppt/slideLayouts/slideLayout2.xml" Id="R13425c9b7cfa4ae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f1a6399f104d07"/>
    <p:sldLayoutId xmlns:r="http://schemas.openxmlformats.org/officeDocument/2006/relationships" id="2147483650" r:id="R13425c9b7cfa4aeb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75cd171a048ff" /><Relationship Type="http://schemas.openxmlformats.org/officeDocument/2006/relationships/image" Target="/ppt/media/image.png" Id="R943790682fa24aa0" /><Relationship Type="http://schemas.openxmlformats.org/officeDocument/2006/relationships/image" Target="/ppt/media/image2.png" Id="Re4ce1981f8d94631" /><Relationship Type="http://schemas.openxmlformats.org/officeDocument/2006/relationships/image" Target="/ppt/media/image3.png" Id="R8a8a4050ee22492e" /><Relationship Type="http://schemas.openxmlformats.org/officeDocument/2006/relationships/image" Target="/ppt/media/image4.png" Id="R6a141778fef94b61" /><Relationship Type="http://schemas.openxmlformats.org/officeDocument/2006/relationships/image" Target="/ppt/media/image5.png" Id="Rd400451fa3274143" /><Relationship Type="http://schemas.openxmlformats.org/officeDocument/2006/relationships/image" Target="/ppt/media/image6.png" Id="R3321dfb5bc844e98" /><Relationship Type="http://schemas.openxmlformats.org/officeDocument/2006/relationships/notesSlide" Target="/ppt/notesSlides/notesSlide1.xml" Id="R88eb632e83b646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7fe2773424aa7" /><Relationship Type="http://schemas.openxmlformats.org/officeDocument/2006/relationships/image" Target="/ppt/media/image.jpeg" Id="R5c735920ed384013" /><Relationship Type="http://schemas.openxmlformats.org/officeDocument/2006/relationships/image" Target="/ppt/media/image2.jpeg" Id="R17383a14b4b64abd" /><Relationship Type="http://schemas.openxmlformats.org/officeDocument/2006/relationships/image" Target="/ppt/media/image7.png" Id="Re73b0eb3f7334a43" /><Relationship Type="http://schemas.openxmlformats.org/officeDocument/2006/relationships/notesSlide" Target="/ppt/notesSlides/notesSlide2.xml" Id="R87b567d03bd940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7d8d9e7784a78" /><Relationship Type="http://schemas.openxmlformats.org/officeDocument/2006/relationships/image" Target="/ppt/media/image3.jpeg" Id="R91a459523e214ec6" /><Relationship Type="http://schemas.openxmlformats.org/officeDocument/2006/relationships/image" Target="/ppt/media/image4.jpeg" Id="R53a0af50e5374bd9" /><Relationship Type="http://schemas.openxmlformats.org/officeDocument/2006/relationships/image" Target="/ppt/media/image5.jpeg" Id="R60d02c86696e4459" /><Relationship Type="http://schemas.openxmlformats.org/officeDocument/2006/relationships/image" Target="/ppt/media/image2.jpeg" Id="Rb76dd804ad7e481e" /><Relationship Type="http://schemas.openxmlformats.org/officeDocument/2006/relationships/image" Target="/ppt/media/image8.png" Id="R0ad76ed50be0431a" /><Relationship Type="http://schemas.openxmlformats.org/officeDocument/2006/relationships/notesSlide" Target="/ppt/notesSlides/notesSlide3.xml" Id="R8338d0bfb60a42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3063f0d9245bb" /><Relationship Type="http://schemas.openxmlformats.org/officeDocument/2006/relationships/image" Target="/ppt/media/image6.jpeg" Id="R81c89ca739794d89" /><Relationship Type="http://schemas.openxmlformats.org/officeDocument/2006/relationships/image" Target="/ppt/media/image3.jpeg" Id="R4a9cf8cfdeff42d9" /><Relationship Type="http://schemas.openxmlformats.org/officeDocument/2006/relationships/image" Target="/ppt/media/image9.png" Id="Rda158bc4589c46cf" /><Relationship Type="http://schemas.openxmlformats.org/officeDocument/2006/relationships/notesSlide" Target="/ppt/notesSlides/notesSlide4.xml" Id="R51135e3db9ae4b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7efda5bed4f7f" /><Relationship Type="http://schemas.openxmlformats.org/officeDocument/2006/relationships/image" Target="/ppt/media/image.jpeg" Id="R27271fd7d01944f6" /><Relationship Type="http://schemas.openxmlformats.org/officeDocument/2006/relationships/image" Target="/ppt/media/image7.jpeg" Id="R11eabeedc3c64089" /><Relationship Type="http://schemas.openxmlformats.org/officeDocument/2006/relationships/image" Target="/ppt/media/image10.png" Id="Rcabfe0a1f3774033" /><Relationship Type="http://schemas.openxmlformats.org/officeDocument/2006/relationships/notesSlide" Target="/ppt/notesSlides/notesSlide5.xml" Id="R3d219758980145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e4514b3c94f3b" /><Relationship Type="http://schemas.openxmlformats.org/officeDocument/2006/relationships/image" Target="/ppt/media/image6.jpeg" Id="R1f370d041c3a40fd" /><Relationship Type="http://schemas.openxmlformats.org/officeDocument/2006/relationships/image" Target="/ppt/media/image8.jpeg" Id="Rb26a29deb4634c62" /><Relationship Type="http://schemas.openxmlformats.org/officeDocument/2006/relationships/image" Target="/ppt/media/image3.jpeg" Id="R171fdfc34e0d4b42" /><Relationship Type="http://schemas.openxmlformats.org/officeDocument/2006/relationships/image" Target="/ppt/media/image11.png" Id="Rd1a1e1b6c0bb455a" /><Relationship Type="http://schemas.openxmlformats.org/officeDocument/2006/relationships/notesSlide" Target="/ppt/notesSlides/notesSlide6.xml" Id="Rfb9c71ba6cde48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55de557404ac0" /><Relationship Type="http://schemas.openxmlformats.org/officeDocument/2006/relationships/image" Target="/ppt/media/image9.jpeg" Id="Re1faffdebf054fb5" /><Relationship Type="http://schemas.openxmlformats.org/officeDocument/2006/relationships/image" Target="/ppt/media/image10.jpeg" Id="R985ce49106be4ebe" /><Relationship Type="http://schemas.openxmlformats.org/officeDocument/2006/relationships/image" Target="/ppt/media/image11.jpeg" Id="R3367a2c740394e70" /><Relationship Type="http://schemas.openxmlformats.org/officeDocument/2006/relationships/image" Target="/ppt/media/image12.png" Id="R15a07deba46846f5" /><Relationship Type="http://schemas.openxmlformats.org/officeDocument/2006/relationships/notesSlide" Target="/ppt/notesSlides/notesSlide7.xml" Id="R4cb0c5a803be4b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26b665c044f52" /><Relationship Type="http://schemas.openxmlformats.org/officeDocument/2006/relationships/image" Target="/ppt/media/image12.jpeg" Id="Rf8c48d900c4d4bd6" /><Relationship Type="http://schemas.openxmlformats.org/officeDocument/2006/relationships/image" Target="/ppt/media/image13.jpeg" Id="R1f11ccd518c145fc" /><Relationship Type="http://schemas.openxmlformats.org/officeDocument/2006/relationships/image" Target="/ppt/media/image14.jpeg" Id="Rfc241c7e515b4c1d" /><Relationship Type="http://schemas.openxmlformats.org/officeDocument/2006/relationships/image" Target="/ppt/media/image13.png" Id="Rc894f4b6c8594402" /><Relationship Type="http://schemas.openxmlformats.org/officeDocument/2006/relationships/image" Target="/ppt/media/image14.png" Id="R70f88b5149574a2a" /><Relationship Type="http://schemas.openxmlformats.org/officeDocument/2006/relationships/notesSlide" Target="/ppt/notesSlides/notesSlide8.xml" Id="R96ca1ba069994f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540c07267475b" /><Relationship Type="http://schemas.openxmlformats.org/officeDocument/2006/relationships/image" Target="/ppt/media/image15.jpeg" Id="R6093802614ad4be7" /><Relationship Type="http://schemas.openxmlformats.org/officeDocument/2006/relationships/image" Target="/ppt/media/image16.jpeg" Id="R484b4df20406457b" /><Relationship Type="http://schemas.openxmlformats.org/officeDocument/2006/relationships/image" Target="/ppt/media/image17.jpeg" Id="R430d033ef4474058" /><Relationship Type="http://schemas.openxmlformats.org/officeDocument/2006/relationships/image" Target="/ppt/media/image18.jpeg" Id="R3c3f8c5c0cd34311" /><Relationship Type="http://schemas.openxmlformats.org/officeDocument/2006/relationships/image" Target="/ppt/media/image19.jpeg" Id="Rbab4f13ace124872" /><Relationship Type="http://schemas.openxmlformats.org/officeDocument/2006/relationships/image" Target="/ppt/media/image5.jpeg" Id="R4e2ed3070b1a4281" /><Relationship Type="http://schemas.openxmlformats.org/officeDocument/2006/relationships/image" Target="/ppt/media/image15.png" Id="Rd14e8164ced74975" /><Relationship Type="http://schemas.openxmlformats.org/officeDocument/2006/relationships/notesSlide" Target="/ppt/notesSlides/notesSlide9.xml" Id="R298df41eb35742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148beae7624910" /><Relationship Type="http://schemas.openxmlformats.org/officeDocument/2006/relationships/image" Target="/ppt/media/image16.png" Id="Rae1f0ee899a04aa3" /><Relationship Type="http://schemas.openxmlformats.org/officeDocument/2006/relationships/image" Target="/ppt/media/image17.png" Id="Re7d4bdf996e64d98" /><Relationship Type="http://schemas.openxmlformats.org/officeDocument/2006/relationships/notesSlide" Target="/ppt/notesSlides/notesSlide10.xml" Id="R927d52d583fe42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d523e9f9f4815" /><Relationship Type="http://schemas.openxmlformats.org/officeDocument/2006/relationships/image" Target="/ppt/media/image18.png" Id="R3f72a06fd4954ec9" /><Relationship Type="http://schemas.openxmlformats.org/officeDocument/2006/relationships/notesSlide" Target="/ppt/notesSlides/notesSlide11.xml" Id="R7af93b6b9cef4b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853bc9577464e" /><Relationship Type="http://schemas.openxmlformats.org/officeDocument/2006/relationships/image" Target="/ppt/media/image19.png" Id="Re164a4251125498d" /><Relationship Type="http://schemas.openxmlformats.org/officeDocument/2006/relationships/image" Target="/ppt/media/image20.jpeg" Id="R3c9c48594f07422c" /><Relationship Type="http://schemas.openxmlformats.org/officeDocument/2006/relationships/image" Target="/ppt/media/image20.png" Id="R572a33589c594ae8" /><Relationship Type="http://schemas.openxmlformats.org/officeDocument/2006/relationships/notesSlide" Target="/ppt/notesSlides/notesSlide12.xml" Id="R67e57a5ef78b45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1">
            <a:extLst xmlns:a="http://schemas.openxmlformats.org/drawingml/2006/main">
              <a:ext uri="{FF2B5EF4-FFF2-40B4-BE49-F238E27FC236}">
                <a16:creationId xmlns:a16="http://schemas.microsoft.com/office/drawing/2014/main" id="{F41C85EB-9386-450C-A3E2-9575AD65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0"/>
            <a:ext cx="5559552" cy="6858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E6DF"/>
          </a:solidFill>
          <a:ln xmlns:a="http://schemas.openxmlformats.org/drawingml/2006/main" w="12700" cmpd="sng">
            <a:solidFill>
              <a:srgbClr val="FBE6D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" name="Google Shape;18;p1">
            <a:extLst xmlns:a="http://schemas.openxmlformats.org/drawingml/2006/main">
              <a:ext uri="{FF2B5EF4-FFF2-40B4-BE49-F238E27FC236}">
                <a16:creationId xmlns:a16="http://schemas.microsoft.com/office/drawing/2014/main" id="{ED2B7877-2997-4C20-9B3D-9A0A718A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4663440"/>
            <a:ext cx="3429000" cy="21031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E7CD">
              <a:alpha val="87843"/>
            </a:srgbClr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9" name="Google Shape;19;p1">
            <a:extLst xmlns:a="http://schemas.openxmlformats.org/drawingml/2006/main">
              <a:ext uri="{FF2B5EF4-FFF2-40B4-BE49-F238E27FC236}">
                <a16:creationId xmlns:a16="http://schemas.microsoft.com/office/drawing/2014/main" id="{908B7659-5803-4F39-9AF2-5FEE0D8F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530352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" name="Google Shape;20;p1">
            <a:extLst xmlns:a="http://schemas.openxmlformats.org/drawingml/2006/main">
              <a:ext uri="{FF2B5EF4-FFF2-40B4-BE49-F238E27FC236}">
                <a16:creationId xmlns:a16="http://schemas.microsoft.com/office/drawing/2014/main" id="{B9539615-83CD-4097-93D3-BC6D63BB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325880"/>
            <a:ext cx="530352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900"/>
              <a:buFont typeface="Comfortaa"/>
              <a:buNone/>
            </a:pPr>
            <a:r>
              <a:rPr sz="290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JEWELRY FOR YOUR</a:t>
            </a:r>
            <a:endParaRPr sz="29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1" name="Google Shape;21;p1">
            <a:extLst xmlns:a="http://schemas.openxmlformats.org/drawingml/2006/main">
              <a:ext uri="{FF2B5EF4-FFF2-40B4-BE49-F238E27FC236}">
                <a16:creationId xmlns:a16="http://schemas.microsoft.com/office/drawing/2014/main" id="{289F7CAB-1653-4756-8A70-08D915BE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847088"/>
            <a:ext cx="53949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3800"/>
              <a:buFont typeface="Comfortaa"/>
              <a:buNone/>
            </a:pPr>
            <a:r>
              <a:rPr sz="3800" b="1">
                <a:solidFill>
                  <a:srgbClr val="C96E5E"/>
                </a:solidFill>
                <a:latin typeface="Comfortaa"/>
                <a:ea typeface="Comfortaa"/>
                <a:cs typeface="Comfortaa"/>
              </a:rPr>
              <a:t>FUR FAMILY</a:t>
            </a:r>
            <a:endParaRPr sz="3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2" name="Google Shape;22;p1">
            <a:extLst xmlns:a="http://schemas.openxmlformats.org/drawingml/2006/main">
              <a:ext uri="{FF2B5EF4-FFF2-40B4-BE49-F238E27FC236}">
                <a16:creationId xmlns:a16="http://schemas.microsoft.com/office/drawing/2014/main" id="{316B8E05-D5F4-4E84-84B5-F12EF066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679192"/>
            <a:ext cx="4892040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500"/>
              <a:buFont typeface="Inter"/>
              <a:buNone/>
            </a:pPr>
            <a:r>
              <a:rPr sz="1500">
                <a:solidFill>
                  <a:srgbClr val="766A67"/>
                </a:solidFill>
                <a:latin typeface="Inter"/>
                <a:ea typeface="Inter"/>
                <a:cs typeface="Inter"/>
              </a:rPr>
              <a:t>Custom pet portrait jewelry inspired by the photos, expressions and stories you treasure.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3" name="Google Shape;23;p1">
            <a:extLst xmlns:a="http://schemas.openxmlformats.org/drawingml/2006/main">
              <a:ext uri="{FF2B5EF4-FFF2-40B4-BE49-F238E27FC236}">
                <a16:creationId xmlns:a16="http://schemas.microsoft.com/office/drawing/2014/main" id="{064B3A53-5DCE-48CA-BCA1-F5E7236A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721608"/>
            <a:ext cx="3803904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50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25400" dist="10160" dir="2700000" algn="bl" rotWithShape="0">
              <a:srgbClr val="6E524A">
                <a:alpha val="9020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4" name="Google Shape;24;p1">
            <a:extLst xmlns:a="http://schemas.openxmlformats.org/drawingml/2006/main">
              <a:ext uri="{FF2B5EF4-FFF2-40B4-BE49-F238E27FC236}">
                <a16:creationId xmlns:a16="http://schemas.microsoft.com/office/drawing/2014/main" id="{16EDCA01-893C-4304-98FD-EC8FA5C3C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3831336"/>
            <a:ext cx="201168" cy="185075"/>
          </a:xfrm>
          <a:prstGeom xmlns:a="http://schemas.openxmlformats.org/drawingml/2006/main" prst="heart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5" name="Google Shape;25;p1">
            <a:extLst xmlns:a="http://schemas.openxmlformats.org/drawingml/2006/main">
              <a:ext uri="{FF2B5EF4-FFF2-40B4-BE49-F238E27FC236}">
                <a16:creationId xmlns:a16="http://schemas.microsoft.com/office/drawing/2014/main" id="{5CB0A10A-FF17-43D6-B9CC-745AF7CB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3840480"/>
            <a:ext cx="30906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930"/>
              <a:buFont typeface="Inter"/>
              <a:buNone/>
            </a:pPr>
            <a:r>
              <a:rPr sz="93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Personal. Playful. Made to be remembered.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6" name="Google Shape;26;p1">
            <a:extLst xmlns:a="http://schemas.openxmlformats.org/drawingml/2006/main">
              <a:ext uri="{FF2B5EF4-FFF2-40B4-BE49-F238E27FC236}">
                <a16:creationId xmlns:a16="http://schemas.microsoft.com/office/drawing/2014/main" id="{E8DCD525-0810-4AD7-8F10-471AB9A0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384048"/>
            <a:ext cx="4645152" cy="5760720"/>
          </a:xfrm>
          <a:prstGeom xmlns:a="http://schemas.openxmlformats.org/drawingml/2006/main" prst="roundRect">
            <a:avLst>
              <a:gd name="adj" fmla="val 23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322579988" dist="129032000" algn="bl" rotWithShape="0">
              <a:srgbClr val="6E524A">
                <a:alpha val="84706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" name="Google Shape;27;p1">
            <a:extLst xmlns:a="http://schemas.openxmlformats.org/drawingml/2006/main">
              <a:ext uri="{FF2B5EF4-FFF2-40B4-BE49-F238E27FC236}">
                <a16:creationId xmlns:a16="http://schemas.microsoft.com/office/drawing/2014/main" id="{F210C2FA-88BE-47A0-BD41-8D0FE80F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5376672"/>
            <a:ext cx="2322576" cy="38404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D302E">
              <a:alpha val="92157"/>
            </a:srgbClr>
          </a:solidFill>
          <a:ln xmlns:a="http://schemas.openxmlformats.org/drawingml/2006/main" w="12700" cmpd="sng">
            <a:solidFill>
              <a:srgbClr val="3D302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8" name="Google Shape;28;p1">
            <a:extLst xmlns:a="http://schemas.openxmlformats.org/drawingml/2006/main">
              <a:ext uri="{FF2B5EF4-FFF2-40B4-BE49-F238E27FC236}">
                <a16:creationId xmlns:a16="http://schemas.microsoft.com/office/drawing/2014/main" id="{78CCB261-5D7B-49B0-B22E-29AC8D3E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2" y="5486400"/>
            <a:ext cx="2039112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10"/>
              <a:buFont typeface="Inter"/>
              <a:buNone/>
            </a:pPr>
            <a:r>
              <a:rPr sz="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LOLLIPOP KEEPSAKE DUO</a:t>
            </a:r>
            <a:endParaRPr sz="7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9" name="Google Shape;29;p1">
            <a:extLst xmlns:a="http://schemas.openxmlformats.org/drawingml/2006/main">
              <a:ext uri="{FF2B5EF4-FFF2-40B4-BE49-F238E27FC236}">
                <a16:creationId xmlns:a16="http://schemas.microsoft.com/office/drawing/2014/main" id="{22E93866-B745-483C-B4DC-7815E1E6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736592"/>
            <a:ext cx="34747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920"/>
              <a:buFont typeface="Inter"/>
              <a:buNone/>
            </a:pPr>
            <a:r>
              <a:rPr sz="9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Designed for every beloved companion</a:t>
            </a:r>
            <a:endParaRPr sz="9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0" name="Google Shape;30;p1">
            <a:extLst xmlns:a="http://schemas.openxmlformats.org/drawingml/2006/main">
              <a:ext uri="{FF2B5EF4-FFF2-40B4-BE49-F238E27FC236}">
                <a16:creationId xmlns:a16="http://schemas.microsoft.com/office/drawing/2014/main" id="{9B484512-D6DE-4BC0-B6F4-8A4BEE53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5020056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-632737884" dist="-1971107072"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31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43790682fa24aa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4672" y="5074920"/>
            <a:ext cx="658368" cy="6583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" name="Google Shape;32;p1">
            <a:extLst xmlns:a="http://schemas.openxmlformats.org/drawingml/2006/main">
              <a:ext uri="{FF2B5EF4-FFF2-40B4-BE49-F238E27FC236}">
                <a16:creationId xmlns:a16="http://schemas.microsoft.com/office/drawing/2014/main" id="{8E0DEF9C-ECFF-4A29-BB45-8DFF9469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065776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5225" cmpd="sng">
            <a:solidFill>
              <a:srgbClr val="78B7C7">
                <a:alpha val="8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>
            <a:extLst xmlns:a="http://schemas.openxmlformats.org/drawingml/2006/main">
              <a:ext uri="{FF2B5EF4-FFF2-40B4-BE49-F238E27FC236}">
                <a16:creationId xmlns:a16="http://schemas.microsoft.com/office/drawing/2014/main" id="{F92BC856-F553-40EB-8CF4-D0D1970A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937760"/>
            <a:ext cx="859536" cy="8595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13901312" dist="-1990413312"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34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4ce1981f8d9463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399032" y="4992624"/>
            <a:ext cx="7498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5" name="Google Shape;35;p1">
            <a:extLst xmlns:a="http://schemas.openxmlformats.org/drawingml/2006/main">
              <a:ext uri="{FF2B5EF4-FFF2-40B4-BE49-F238E27FC236}">
                <a16:creationId xmlns:a16="http://schemas.microsoft.com/office/drawing/2014/main" id="{4747A733-5A1B-448F-ACC0-0D023C84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498348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5225" cmpd="sng">
            <a:solidFill>
              <a:srgbClr val="9DBAA9">
                <a:alpha val="8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">
            <a:extLst xmlns:a="http://schemas.openxmlformats.org/drawingml/2006/main">
              <a:ext uri="{FF2B5EF4-FFF2-40B4-BE49-F238E27FC236}">
                <a16:creationId xmlns:a16="http://schemas.microsoft.com/office/drawing/2014/main" id="{B8E28A7A-5528-4112-83EA-D29E31CB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256" y="5020056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37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a8a4050ee22492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03120" y="5074920"/>
            <a:ext cx="658368" cy="6583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8" name="Google Shape;38;p1">
            <a:extLst xmlns:a="http://schemas.openxmlformats.org/drawingml/2006/main">
              <a:ext uri="{FF2B5EF4-FFF2-40B4-BE49-F238E27FC236}">
                <a16:creationId xmlns:a16="http://schemas.microsoft.com/office/drawing/2014/main" id="{7B7552F3-12E7-4E9B-AC03-18EE25F9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3976" y="5065776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5225" cmpd="sng">
            <a:solidFill>
              <a:srgbClr val="C7984F">
                <a:alpha val="8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">
            <a:extLst xmlns:a="http://schemas.openxmlformats.org/drawingml/2006/main">
              <a:ext uri="{FF2B5EF4-FFF2-40B4-BE49-F238E27FC236}">
                <a16:creationId xmlns:a16="http://schemas.microsoft.com/office/drawing/2014/main" id="{EFCE90A3-AE21-40A9-A43E-CB41E242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2616" y="4937760"/>
            <a:ext cx="859536" cy="8595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40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a141778fef94b6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697480" y="4992624"/>
            <a:ext cx="7498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" name="Google Shape;41;p1">
            <a:extLst xmlns:a="http://schemas.openxmlformats.org/drawingml/2006/main">
              <a:ext uri="{FF2B5EF4-FFF2-40B4-BE49-F238E27FC236}">
                <a16:creationId xmlns:a16="http://schemas.microsoft.com/office/drawing/2014/main" id="{82702DEC-1842-487E-A490-4647EBFC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336" y="498348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5225" cmpd="sng">
            <a:solidFill>
              <a:srgbClr val="E88C78">
                <a:alpha val="87843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">
            <a:extLst xmlns:a="http://schemas.openxmlformats.org/drawingml/2006/main">
              <a:ext uri="{FF2B5EF4-FFF2-40B4-BE49-F238E27FC236}">
                <a16:creationId xmlns:a16="http://schemas.microsoft.com/office/drawing/2014/main" id="{2EDA79D9-FB8E-4565-A972-E206B8B4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3796772" y="5330220"/>
            <a:ext cx="206289" cy="1633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6078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">
            <a:extLst xmlns:a="http://schemas.openxmlformats.org/drawingml/2006/main">
              <a:ext uri="{FF2B5EF4-FFF2-40B4-BE49-F238E27FC236}">
                <a16:creationId xmlns:a16="http://schemas.microsoft.com/office/drawing/2014/main" id="{D7BBC238-DD75-4020-8A05-EA5EAAE5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3728009" y="5274351"/>
            <a:ext cx="94549" cy="1031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6078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>
            <a:extLst xmlns:a="http://schemas.openxmlformats.org/drawingml/2006/main">
              <a:ext uri="{FF2B5EF4-FFF2-40B4-BE49-F238E27FC236}">
                <a16:creationId xmlns:a16="http://schemas.microsoft.com/office/drawing/2014/main" id="{CFADAA50-C227-4919-8BD0-2B729F8F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40000">
            <a:off x="3818260" y="5196992"/>
            <a:ext cx="90251" cy="1074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6078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">
            <a:extLst xmlns:a="http://schemas.openxmlformats.org/drawingml/2006/main">
              <a:ext uri="{FF2B5EF4-FFF2-40B4-BE49-F238E27FC236}">
                <a16:creationId xmlns:a16="http://schemas.microsoft.com/office/drawing/2014/main" id="{83211A05-BB84-4992-8E29-0EDF088B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60000">
            <a:off x="3912809" y="5196992"/>
            <a:ext cx="90251" cy="1074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6078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">
            <a:extLst xmlns:a="http://schemas.openxmlformats.org/drawingml/2006/main">
              <a:ext uri="{FF2B5EF4-FFF2-40B4-BE49-F238E27FC236}">
                <a16:creationId xmlns:a16="http://schemas.microsoft.com/office/drawing/2014/main" id="{699F12A3-BD0B-4C26-BEA5-CE5A20B9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680000">
            <a:off x="3998763" y="5274351"/>
            <a:ext cx="94549" cy="1031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6078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">
            <a:extLst xmlns:a="http://schemas.openxmlformats.org/drawingml/2006/main">
              <a:ext uri="{FF2B5EF4-FFF2-40B4-BE49-F238E27FC236}">
                <a16:creationId xmlns:a16="http://schemas.microsoft.com/office/drawing/2014/main" id="{F13EF9A4-BD27-4C74-B28C-42FE5AF4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6062472"/>
            <a:ext cx="248716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39"/>
              <a:buFont typeface="Inter"/>
              <a:buNone/>
            </a:pPr>
            <a:r>
              <a:rPr sz="84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WhatsApp  +86 18959291857</a:t>
            </a:r>
            <a:endParaRPr sz="8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8" name="Google Shape;48;p1">
            <a:extLst xmlns:a="http://schemas.openxmlformats.org/drawingml/2006/main">
              <a:ext uri="{FF2B5EF4-FFF2-40B4-BE49-F238E27FC236}">
                <a16:creationId xmlns:a16="http://schemas.microsoft.com/office/drawing/2014/main" id="{E8227E59-65EC-42D4-A373-F565A944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6062472"/>
            <a:ext cx="221284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839"/>
              <a:buFont typeface="Inter"/>
              <a:buNone/>
            </a:pPr>
            <a:r>
              <a:rPr sz="840">
                <a:solidFill>
                  <a:srgbClr val="766A67"/>
                </a:solidFill>
                <a:latin typeface="Inter"/>
                <a:ea typeface="Inter"/>
                <a:cs typeface="Inter"/>
              </a:rPr>
              <a:t>marketing@ornovai.com</a:t>
            </a:r>
            <a:endParaRPr sz="8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9" name="Google Shape;49;p1">
            <a:extLst xmlns:a="http://schemas.openxmlformats.org/drawingml/2006/main">
              <a:ext uri="{FF2B5EF4-FFF2-40B4-BE49-F238E27FC236}">
                <a16:creationId xmlns:a16="http://schemas.microsoft.com/office/drawing/2014/main" id="{00010076-D621-42B9-8FD5-19C58245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00000">
            <a:off x="6263640" y="822960"/>
            <a:ext cx="274320" cy="274320"/>
          </a:xfrm>
          <a:prstGeom xmlns:a="http://schemas.openxmlformats.org/drawingml/2006/main" prst="star4">
            <a:avLst>
              <a:gd name="adj" fmla="val 12500"/>
            </a:avLst>
          </a:prstGeom>
          <a:solidFill xmlns:a="http://schemas.openxmlformats.org/drawingml/2006/main">
            <a:srgbClr val="C7984F">
              <a:alpha val="92157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">
            <a:extLst xmlns:a="http://schemas.openxmlformats.org/drawingml/2006/main">
              <a:ext uri="{FF2B5EF4-FFF2-40B4-BE49-F238E27FC236}">
                <a16:creationId xmlns:a16="http://schemas.microsoft.com/office/drawing/2014/main" id="{4DB9CF58-677A-41D5-BDC6-A22EBE4A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1161288"/>
            <a:ext cx="155448" cy="155448"/>
          </a:xfrm>
          <a:prstGeom xmlns:a="http://schemas.openxmlformats.org/drawingml/2006/main" prst="star4">
            <a:avLst>
              <a:gd name="adj" fmla="val 12500"/>
            </a:avLst>
          </a:prstGeom>
          <a:solidFill xmlns:a="http://schemas.openxmlformats.org/drawingml/2006/main">
            <a:srgbClr val="E88C78">
              <a:alpha val="94902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">
            <a:extLst xmlns:a="http://schemas.openxmlformats.org/drawingml/2006/main">
              <a:ext uri="{FF2B5EF4-FFF2-40B4-BE49-F238E27FC236}">
                <a16:creationId xmlns:a16="http://schemas.microsoft.com/office/drawing/2014/main" id="{2C24D7C8-00A5-46CC-98FC-5C56470E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720000">
            <a:off x="6080760" y="4279392"/>
            <a:ext cx="301752" cy="277612"/>
          </a:xfrm>
          <a:prstGeom xmlns:a="http://schemas.openxmlformats.org/drawingml/2006/main" prst="heart">
            <a:avLst/>
          </a:prstGeom>
          <a:solidFill xmlns:a="http://schemas.openxmlformats.org/drawingml/2006/main">
            <a:srgbClr val="E88C78">
              <a:alpha val="90196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52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400451fa327414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986016" y="466344"/>
            <a:ext cx="4480560" cy="559612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7C19BB09-26C0-48B2-9859-56F0827F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183" y="390525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9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21dfb5bc844e98"/>
          <a:stretch xmlns:a="http://schemas.openxmlformats.org/drawingml/2006/main"/>
        </p:blipFill>
        <p:spPr>
          <a:xfrm xmlns:a="http://schemas.openxmlformats.org/drawingml/2006/main">
            <a:off x="776134" y="466725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304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Google Shape;58;p2">
            <a:extLst xmlns:a="http://schemas.openxmlformats.org/drawingml/2006/main">
              <a:ext uri="{FF2B5EF4-FFF2-40B4-BE49-F238E27FC236}">
                <a16:creationId xmlns:a16="http://schemas.microsoft.com/office/drawing/2014/main" id="{3449AEE8-2903-4E10-B3B6-A3E482EE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9" name="Google Shape;59;p2">
            <a:extLst xmlns:a="http://schemas.openxmlformats.org/drawingml/2006/main">
              <a:ext uri="{FF2B5EF4-FFF2-40B4-BE49-F238E27FC236}">
                <a16:creationId xmlns:a16="http://schemas.microsoft.com/office/drawing/2014/main" id="{A7D96C37-6227-4237-8536-2B7C7B1A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OUR PURPOSE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60" name="Google Shape;60;p2">
            <a:extLst xmlns:a="http://schemas.openxmlformats.org/drawingml/2006/main">
              <a:ext uri="{FF2B5EF4-FFF2-40B4-BE49-F238E27FC236}">
                <a16:creationId xmlns:a16="http://schemas.microsoft.com/office/drawing/2014/main" id="{59BFC0D0-72EA-4F32-B71E-4DDCEE9D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More Than a Pet. More Than Jewelry.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61" name="Google Shape;61;p2">
            <a:extLst xmlns:a="http://schemas.openxmlformats.org/drawingml/2006/main">
              <a:ext uri="{FF2B5EF4-FFF2-40B4-BE49-F238E27FC236}">
                <a16:creationId xmlns:a16="http://schemas.microsoft.com/office/drawing/2014/main" id="{E3309CF9-F2AE-4B14-A391-2F5114133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We turn real pet photos into warm, wearable keepsakes—designed around the individual animal, not a generic template.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62" name="Google Shape;62;p2">
            <a:extLst xmlns:a="http://schemas.openxmlformats.org/drawingml/2006/main">
              <a:ext uri="{FF2B5EF4-FFF2-40B4-BE49-F238E27FC236}">
                <a16:creationId xmlns:a16="http://schemas.microsoft.com/office/drawing/2014/main" id="{D5D7BDF5-2ECA-46D7-98DE-05BDB9B1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>
            <a:extLst xmlns:a="http://schemas.openxmlformats.org/drawingml/2006/main">
              <a:ext uri="{FF2B5EF4-FFF2-40B4-BE49-F238E27FC236}">
                <a16:creationId xmlns:a16="http://schemas.microsoft.com/office/drawing/2014/main" id="{C8092FBC-55CD-4AA8-8985-F78C21D3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2">
            <a:extLst xmlns:a="http://schemas.openxmlformats.org/drawingml/2006/main">
              <a:ext uri="{FF2B5EF4-FFF2-40B4-BE49-F238E27FC236}">
                <a16:creationId xmlns:a16="http://schemas.microsoft.com/office/drawing/2014/main" id="{E6691A17-B473-4468-A5C0-946E7444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">
            <a:extLst xmlns:a="http://schemas.openxmlformats.org/drawingml/2006/main">
              <a:ext uri="{FF2B5EF4-FFF2-40B4-BE49-F238E27FC236}">
                <a16:creationId xmlns:a16="http://schemas.microsoft.com/office/drawing/2014/main" id="{58D05602-2B08-491C-BE94-1BD1D32C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">
            <a:extLst xmlns:a="http://schemas.openxmlformats.org/drawingml/2006/main">
              <a:ext uri="{FF2B5EF4-FFF2-40B4-BE49-F238E27FC236}">
                <a16:creationId xmlns:a16="http://schemas.microsoft.com/office/drawing/2014/main" id="{9D0E99C0-5C81-4339-BA96-77F0B602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" name="Google Shape;67;p2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" name="Google Shape;68;p2">
            <a:extLst xmlns:a="http://schemas.openxmlformats.org/drawingml/2006/main">
              <a:ext uri="{FF2B5EF4-FFF2-40B4-BE49-F238E27FC236}">
                <a16:creationId xmlns:a16="http://schemas.microsoft.com/office/drawing/2014/main" id="{42E88208-AED4-4F24-9E10-03E755EF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69" name="Google Shape;69;p2">
            <a:extLst xmlns:a="http://schemas.openxmlformats.org/drawingml/2006/main">
              <a:ext uri="{FF2B5EF4-FFF2-40B4-BE49-F238E27FC236}">
                <a16:creationId xmlns:a16="http://schemas.microsoft.com/office/drawing/2014/main" id="{7507AFD0-1504-44E7-A91F-F3F901FE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02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70" name="Google Shape;70;p2">
            <a:extLst xmlns:a="http://schemas.openxmlformats.org/drawingml/2006/main">
              <a:ext uri="{FF2B5EF4-FFF2-40B4-BE49-F238E27FC236}">
                <a16:creationId xmlns:a16="http://schemas.microsoft.com/office/drawing/2014/main" id="{D2C1D72D-38B1-4A9A-88DA-79AED8E0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00784"/>
            <a:ext cx="3822192" cy="4407408"/>
          </a:xfrm>
          <a:prstGeom xmlns:a="http://schemas.openxmlformats.org/drawingml/2006/main" prst="roundRect">
            <a:avLst>
              <a:gd name="adj" fmla="val 28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71;p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c735920ed384013">
            <a:alphaModFix/>
          </a:blip>
          <a:srcRect xmlns:a="http://schemas.openxmlformats.org/drawingml/2006/main" l="2000" t="0" r="14550" b="4000"/>
          <a:stretch xmlns:a="http://schemas.openxmlformats.org/drawingml/2006/main"/>
        </p:blipFill>
        <p:spPr>
          <a:xfrm xmlns:a="http://schemas.openxmlformats.org/drawingml/2006/main">
            <a:off x="722376" y="1764792"/>
            <a:ext cx="3694176" cy="427939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2" name="Google Shape;72;p2">
            <a:extLst xmlns:a="http://schemas.openxmlformats.org/drawingml/2006/main">
              <a:ext uri="{FF2B5EF4-FFF2-40B4-BE49-F238E27FC236}">
                <a16:creationId xmlns:a16="http://schemas.microsoft.com/office/drawing/2014/main" id="{811F88FE-5DA7-416C-AD02-2C9DCA7B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5724144"/>
            <a:ext cx="1755648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46A7B">
              <a:alpha val="96078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">
            <a:extLst xmlns:a="http://schemas.openxmlformats.org/drawingml/2006/main">
              <a:ext uri="{FF2B5EF4-FFF2-40B4-BE49-F238E27FC236}">
                <a16:creationId xmlns:a16="http://schemas.microsoft.com/office/drawing/2014/main" id="{B2DA6F3C-E037-452D-9212-443593F4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5769864"/>
            <a:ext cx="1627632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ORIGINAL PORTRAIT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74" name="Google Shape;74;p2">
            <a:extLst xmlns:a="http://schemas.openxmlformats.org/drawingml/2006/main">
              <a:ext uri="{FF2B5EF4-FFF2-40B4-BE49-F238E27FC236}">
                <a16:creationId xmlns:a16="http://schemas.microsoft.com/office/drawing/2014/main" id="{D0604708-9BD0-4F6D-B0B8-A62450B3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120" y="4041648"/>
            <a:ext cx="2084832" cy="187452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75;p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383a14b4b64ab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662023" y="4105656"/>
            <a:ext cx="1253026" cy="174650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6" name="Google Shape;76;p2">
            <a:extLst xmlns:a="http://schemas.openxmlformats.org/drawingml/2006/main">
              <a:ext uri="{FF2B5EF4-FFF2-40B4-BE49-F238E27FC236}">
                <a16:creationId xmlns:a16="http://schemas.microsoft.com/office/drawing/2014/main" id="{B219E2AB-62E0-4A54-AEBA-11C1510C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848" y="5532120"/>
            <a:ext cx="1609344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>
              <a:alpha val="96078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2">
            <a:extLst xmlns:a="http://schemas.openxmlformats.org/drawingml/2006/main">
              <a:ext uri="{FF2B5EF4-FFF2-40B4-BE49-F238E27FC236}">
                <a16:creationId xmlns:a16="http://schemas.microsoft.com/office/drawing/2014/main" id="{3D12E39F-1651-4C40-ADFE-118ED912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856" y="5577840"/>
            <a:ext cx="1481328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JEWELRY STORY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78" name="Google Shape;78;p2">
            <a:extLst xmlns:a="http://schemas.openxmlformats.org/drawingml/2006/main">
              <a:ext uri="{FF2B5EF4-FFF2-40B4-BE49-F238E27FC236}">
                <a16:creationId xmlns:a16="http://schemas.microsoft.com/office/drawing/2014/main" id="{08B817A0-BC9E-4E8B-8D36-9498E54A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3602736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25400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2">
            <a:extLst xmlns:a="http://schemas.openxmlformats.org/drawingml/2006/main">
              <a:ext uri="{FF2B5EF4-FFF2-40B4-BE49-F238E27FC236}">
                <a16:creationId xmlns:a16="http://schemas.microsoft.com/office/drawing/2014/main" id="{3C3E6F90-B761-467F-AC9E-0FC3C2DA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648" y="3703320"/>
            <a:ext cx="51206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None/>
            </a:pPr>
            <a:r>
              <a:rPr sz="1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→</a:t>
            </a:r>
            <a:endParaRPr sz="14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0" name="Google Shape;80;p2">
            <a:extLst xmlns:a="http://schemas.openxmlformats.org/drawingml/2006/main">
              <a:ext uri="{FF2B5EF4-FFF2-40B4-BE49-F238E27FC236}">
                <a16:creationId xmlns:a16="http://schemas.microsoft.com/office/drawing/2014/main" id="{BB1FA0E3-D3D0-4267-887A-A1FCD86FE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755648"/>
            <a:ext cx="6446520" cy="960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400"/>
              <a:buFont typeface="Inter"/>
              <a:buNone/>
            </a:pPr>
            <a:r>
              <a:rPr sz="1400">
                <a:solidFill>
                  <a:srgbClr val="3D302E"/>
                </a:solidFill>
                <a:latin typeface="Inter"/>
                <a:ea typeface="Inter"/>
                <a:cs typeface="Inter"/>
              </a:rPr>
              <a:t>We specialize in custom jewelry for dogs, cats and every companion who feels like family. Each piece begins with the details owners know by heart: the eyes, the coat, the posture, the favorite outfit—and the personality behind them.</a:t>
            </a:r>
            <a:endParaRPr sz="14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1" name="Google Shape;81;p2">
            <a:extLst xmlns:a="http://schemas.openxmlformats.org/drawingml/2006/main">
              <a:ext uri="{FF2B5EF4-FFF2-40B4-BE49-F238E27FC236}">
                <a16:creationId xmlns:a16="http://schemas.microsoft.com/office/drawing/2014/main" id="{44043626-86FC-4252-8B4F-143C09A3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944368"/>
            <a:ext cx="6355080" cy="832104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9525" cmpd="sng">
            <a:solidFill>
              <a:srgbClr val="DCEC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">
            <a:extLst xmlns:a="http://schemas.openxmlformats.org/drawingml/2006/main">
              <a:ext uri="{FF2B5EF4-FFF2-40B4-BE49-F238E27FC236}">
                <a16:creationId xmlns:a16="http://schemas.microsoft.com/office/drawing/2014/main" id="{B418C980-624E-4208-96B5-A0D90592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3099816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">
            <a:extLst xmlns:a="http://schemas.openxmlformats.org/drawingml/2006/main">
              <a:ext uri="{FF2B5EF4-FFF2-40B4-BE49-F238E27FC236}">
                <a16:creationId xmlns:a16="http://schemas.microsoft.com/office/drawing/2014/main" id="{9B5D53BF-0C79-4A35-87B4-E4F61C7C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3172968"/>
            <a:ext cx="41148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01</a:t>
            </a:r>
            <a:endParaRPr sz="9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4" name="Google Shape;84;p2">
            <a:extLst xmlns:a="http://schemas.openxmlformats.org/drawingml/2006/main">
              <a:ext uri="{FF2B5EF4-FFF2-40B4-BE49-F238E27FC236}">
                <a16:creationId xmlns:a16="http://schemas.microsoft.com/office/drawing/2014/main" id="{37BC7932-3699-4B5F-98D9-3399AD00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3072384"/>
            <a:ext cx="5486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30"/>
              <a:buFont typeface="Comfortaa"/>
              <a:buNone/>
            </a:pPr>
            <a:r>
              <a:rPr sz="12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Photo-led likeness</a:t>
            </a:r>
            <a:endParaRPr sz="12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5" name="Google Shape;85;p2">
            <a:extLst xmlns:a="http://schemas.openxmlformats.org/drawingml/2006/main">
              <a:ext uri="{FF2B5EF4-FFF2-40B4-BE49-F238E27FC236}">
                <a16:creationId xmlns:a16="http://schemas.microsoft.com/office/drawing/2014/main" id="{A6DA194F-746E-4F4C-B640-EC481CA0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3374136"/>
            <a:ext cx="548640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9"/>
              <a:buFont typeface="Inter"/>
              <a:buNone/>
            </a:pPr>
            <a:r>
              <a:rPr sz="940">
                <a:solidFill>
                  <a:srgbClr val="766A67"/>
                </a:solidFill>
                <a:latin typeface="Inter"/>
                <a:ea typeface="Inter"/>
                <a:cs typeface="Inter"/>
              </a:rPr>
              <a:t>We study the individual face, coat pattern, posture and expression—not only the breed.</a:t>
            </a:r>
            <a:endParaRPr sz="9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6" name="Google Shape;86;p2">
            <a:extLst xmlns:a="http://schemas.openxmlformats.org/drawingml/2006/main">
              <a:ext uri="{FF2B5EF4-FFF2-40B4-BE49-F238E27FC236}">
                <a16:creationId xmlns:a16="http://schemas.microsoft.com/office/drawing/2014/main" id="{D6824EE7-DC2E-4931-B57D-14B93677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3922776"/>
            <a:ext cx="6355080" cy="832104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9525" cmpd="sng">
            <a:solidFill>
              <a:srgbClr val="FBE6D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">
            <a:extLst xmlns:a="http://schemas.openxmlformats.org/drawingml/2006/main">
              <a:ext uri="{FF2B5EF4-FFF2-40B4-BE49-F238E27FC236}">
                <a16:creationId xmlns:a16="http://schemas.microsoft.com/office/drawing/2014/main" id="{CCC2BF08-47FE-4B58-8B0C-1192379D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4078224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">
            <a:extLst xmlns:a="http://schemas.openxmlformats.org/drawingml/2006/main">
              <a:ext uri="{FF2B5EF4-FFF2-40B4-BE49-F238E27FC236}">
                <a16:creationId xmlns:a16="http://schemas.microsoft.com/office/drawing/2014/main" id="{FC4031FD-D435-4592-B81A-3391A6FD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4151376"/>
            <a:ext cx="41148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02</a:t>
            </a:r>
            <a:endParaRPr sz="9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89" name="Google Shape;89;p2">
            <a:extLst xmlns:a="http://schemas.openxmlformats.org/drawingml/2006/main">
              <a:ext uri="{FF2B5EF4-FFF2-40B4-BE49-F238E27FC236}">
                <a16:creationId xmlns:a16="http://schemas.microsoft.com/office/drawing/2014/main" id="{855697C7-57D7-48A3-900D-F7EB2E22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4050792"/>
            <a:ext cx="5486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30"/>
              <a:buFont typeface="Comfortaa"/>
              <a:buNone/>
            </a:pPr>
            <a:r>
              <a:rPr sz="12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Emotion-led design</a:t>
            </a:r>
            <a:endParaRPr sz="12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0" name="Google Shape;90;p2">
            <a:extLst xmlns:a="http://schemas.openxmlformats.org/drawingml/2006/main">
              <a:ext uri="{FF2B5EF4-FFF2-40B4-BE49-F238E27FC236}">
                <a16:creationId xmlns:a16="http://schemas.microsoft.com/office/drawing/2014/main" id="{5EAD6324-FA6A-41F4-83C5-BE1065DC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4352544"/>
            <a:ext cx="548640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9"/>
              <a:buFont typeface="Inter"/>
              <a:buNone/>
            </a:pPr>
            <a:r>
              <a:rPr sz="940">
                <a:solidFill>
                  <a:srgbClr val="766A67"/>
                </a:solidFill>
                <a:latin typeface="Inter"/>
                <a:ea typeface="Inter"/>
                <a:cs typeface="Inter"/>
              </a:rPr>
              <a:t>Favorite outfits, smiles, flowers and symbols can become part of the story.</a:t>
            </a:r>
            <a:endParaRPr sz="9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1" name="Google Shape;91;p2">
            <a:extLst xmlns:a="http://schemas.openxmlformats.org/drawingml/2006/main">
              <a:ext uri="{FF2B5EF4-FFF2-40B4-BE49-F238E27FC236}">
                <a16:creationId xmlns:a16="http://schemas.microsoft.com/office/drawing/2014/main" id="{523B9F97-103F-4241-8F40-FCA07B2E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4901184"/>
            <a:ext cx="6355080" cy="832104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9525" cmpd="sng">
            <a:solidFill>
              <a:srgbClr val="DFEEE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">
            <a:extLst xmlns:a="http://schemas.openxmlformats.org/drawingml/2006/main">
              <a:ext uri="{FF2B5EF4-FFF2-40B4-BE49-F238E27FC236}">
                <a16:creationId xmlns:a16="http://schemas.microsoft.com/office/drawing/2014/main" id="{6A8FBCC7-463C-4969-AD14-92D05CEB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5056632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">
            <a:extLst xmlns:a="http://schemas.openxmlformats.org/drawingml/2006/main">
              <a:ext uri="{FF2B5EF4-FFF2-40B4-BE49-F238E27FC236}">
                <a16:creationId xmlns:a16="http://schemas.microsoft.com/office/drawing/2014/main" id="{432D8D15-BA01-42D2-83C9-85E7A3DE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5129784"/>
            <a:ext cx="41148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03</a:t>
            </a:r>
            <a:endParaRPr sz="9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4" name="Google Shape;94;p2">
            <a:extLst xmlns:a="http://schemas.openxmlformats.org/drawingml/2006/main">
              <a:ext uri="{FF2B5EF4-FFF2-40B4-BE49-F238E27FC236}">
                <a16:creationId xmlns:a16="http://schemas.microsoft.com/office/drawing/2014/main" id="{6FF80981-C6E7-4852-8206-2BEFF46B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5029200"/>
            <a:ext cx="5486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30"/>
              <a:buFont typeface="Comfortaa"/>
              <a:buNone/>
            </a:pPr>
            <a:r>
              <a:rPr sz="12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Jewelry-ready artistry</a:t>
            </a:r>
            <a:endParaRPr sz="12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5" name="Google Shape;95;p2">
            <a:extLst xmlns:a="http://schemas.openxmlformats.org/drawingml/2006/main">
              <a:ext uri="{FF2B5EF4-FFF2-40B4-BE49-F238E27FC236}">
                <a16:creationId xmlns:a16="http://schemas.microsoft.com/office/drawing/2014/main" id="{3754562A-D4B7-42D6-BDB2-27CF760B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5330952"/>
            <a:ext cx="548640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9"/>
              <a:buFont typeface="Inter"/>
              <a:buNone/>
            </a:pPr>
            <a:r>
              <a:rPr sz="940">
                <a:solidFill>
                  <a:srgbClr val="766A67"/>
                </a:solidFill>
                <a:latin typeface="Inter"/>
                <a:ea typeface="Inter"/>
                <a:cs typeface="Inter"/>
              </a:rPr>
              <a:t>Every concept is balanced for a clear silhouette, readable detail and wearable scale.</a:t>
            </a:r>
            <a:endParaRPr sz="9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6" name="Google Shape;96;p2">
            <a:extLst xmlns:a="http://schemas.openxmlformats.org/drawingml/2006/main">
              <a:ext uri="{FF2B5EF4-FFF2-40B4-BE49-F238E27FC236}">
                <a16:creationId xmlns:a16="http://schemas.microsoft.com/office/drawing/2014/main" id="{29590729-2235-46E3-8112-7785DD7A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925312"/>
            <a:ext cx="598932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1450"/>
              <a:buFont typeface="EB Garamond"/>
              <a:buNone/>
            </a:pPr>
            <a:r>
              <a:rPr sz="1450" i="1">
                <a:solidFill>
                  <a:srgbClr val="C96E5E"/>
                </a:solidFill>
                <a:latin typeface="EB Garamond"/>
                <a:ea typeface="EB Garamond"/>
                <a:cs typeface="EB Garamond"/>
              </a:rPr>
              <a:t>“A little portrait you can keep close, every day.”</a:t>
            </a:r>
            <a:endParaRPr sz="14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42781E4-07E8-44F1-87FD-9D60586A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1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b0eb3f7334a43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896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" name="Google Shape;102;p3">
            <a:extLst xmlns:a="http://schemas.openxmlformats.org/drawingml/2006/main">
              <a:ext uri="{FF2B5EF4-FFF2-40B4-BE49-F238E27FC236}">
                <a16:creationId xmlns:a16="http://schemas.microsoft.com/office/drawing/2014/main" id="{5286355B-33B4-4994-95FA-0E8844BA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03" name="Google Shape;103;p3">
            <a:extLst xmlns:a="http://schemas.openxmlformats.org/drawingml/2006/main">
              <a:ext uri="{FF2B5EF4-FFF2-40B4-BE49-F238E27FC236}">
                <a16:creationId xmlns:a16="http://schemas.microsoft.com/office/drawing/2014/main" id="{A0001925-7B24-46B7-8247-EDAA6126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WHAT WE CREATE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04" name="Google Shape;104;p3">
            <a:extLst xmlns:a="http://schemas.openxmlformats.org/drawingml/2006/main">
              <a:ext uri="{FF2B5EF4-FFF2-40B4-BE49-F238E27FC236}">
                <a16:creationId xmlns:a16="http://schemas.microsoft.com/office/drawing/2014/main" id="{ED81BA6F-C028-40A4-B959-B3F73F1D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A Collection as Individual as They Are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05" name="Google Shape;105;p3">
            <a:extLst xmlns:a="http://schemas.openxmlformats.org/drawingml/2006/main">
              <a:ext uri="{FF2B5EF4-FFF2-40B4-BE49-F238E27FC236}">
                <a16:creationId xmlns:a16="http://schemas.microsoft.com/office/drawing/2014/main" id="{A011D9AA-B8D5-485B-8642-CB553882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From simple portrait charms to story-rich medallions, every format can be tailored to the pet and the moment.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06" name="Google Shape;106;p3">
            <a:extLst xmlns:a="http://schemas.openxmlformats.org/drawingml/2006/main">
              <a:ext uri="{FF2B5EF4-FFF2-40B4-BE49-F238E27FC236}">
                <a16:creationId xmlns:a16="http://schemas.microsoft.com/office/drawing/2014/main" id="{DCE08351-160A-4089-B29C-5FF3F172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">
            <a:extLst xmlns:a="http://schemas.openxmlformats.org/drawingml/2006/main">
              <a:ext uri="{FF2B5EF4-FFF2-40B4-BE49-F238E27FC236}">
                <a16:creationId xmlns:a16="http://schemas.microsoft.com/office/drawing/2014/main" id="{472A5D56-718C-44EC-A26F-360AD9EF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">
            <a:extLst xmlns:a="http://schemas.openxmlformats.org/drawingml/2006/main">
              <a:ext uri="{FF2B5EF4-FFF2-40B4-BE49-F238E27FC236}">
                <a16:creationId xmlns:a16="http://schemas.microsoft.com/office/drawing/2014/main" id="{DF2CEB65-A470-4744-8104-5C8D75E3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">
            <a:extLst xmlns:a="http://schemas.openxmlformats.org/drawingml/2006/main">
              <a:ext uri="{FF2B5EF4-FFF2-40B4-BE49-F238E27FC236}">
                <a16:creationId xmlns:a16="http://schemas.microsoft.com/office/drawing/2014/main" id="{65FCEFBD-EF6F-4B9D-A42A-3F3752A2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">
            <a:extLst xmlns:a="http://schemas.openxmlformats.org/drawingml/2006/main">
              <a:ext uri="{FF2B5EF4-FFF2-40B4-BE49-F238E27FC236}">
                <a16:creationId xmlns:a16="http://schemas.microsoft.com/office/drawing/2014/main" id="{262ADE5E-B846-4021-8825-80F667CE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6" name="Google Shape;111;p3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" name="Google Shape;112;p3">
            <a:extLst xmlns:a="http://schemas.openxmlformats.org/drawingml/2006/main">
              <a:ext uri="{FF2B5EF4-FFF2-40B4-BE49-F238E27FC236}">
                <a16:creationId xmlns:a16="http://schemas.microsoft.com/office/drawing/2014/main" id="{B5F60CF3-C358-48F9-9B1C-30F14AE3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13" name="Google Shape;113;p3">
            <a:extLst xmlns:a="http://schemas.openxmlformats.org/drawingml/2006/main">
              <a:ext uri="{FF2B5EF4-FFF2-40B4-BE49-F238E27FC236}">
                <a16:creationId xmlns:a16="http://schemas.microsoft.com/office/drawing/2014/main" id="{C170B534-F889-40F7-B09B-46F8F1F2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03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14" name="Google Shape;114;p3">
            <a:extLst xmlns:a="http://schemas.openxmlformats.org/drawingml/2006/main">
              <a:ext uri="{FF2B5EF4-FFF2-40B4-BE49-F238E27FC236}">
                <a16:creationId xmlns:a16="http://schemas.microsoft.com/office/drawing/2014/main" id="{4B395343-2290-40B2-A9BF-CFE47172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28216"/>
            <a:ext cx="5468112" cy="210312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">
            <a:extLst xmlns:a="http://schemas.openxmlformats.org/drawingml/2006/main">
              <a:ext uri="{FF2B5EF4-FFF2-40B4-BE49-F238E27FC236}">
                <a16:creationId xmlns:a16="http://schemas.microsoft.com/office/drawing/2014/main" id="{7B0BBA81-DD42-4D69-91AC-1151FB8A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874520"/>
            <a:ext cx="2999232" cy="18105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12700" cmpd="sng">
            <a:solidFill>
              <a:srgbClr val="DCECF3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">
            <a:extLst xmlns:a="http://schemas.openxmlformats.org/drawingml/2006/main">
              <a:ext uri="{FF2B5EF4-FFF2-40B4-BE49-F238E27FC236}">
                <a16:creationId xmlns:a16="http://schemas.microsoft.com/office/drawing/2014/main" id="{674FFE29-99C8-44EA-9EDA-DE48195F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039112"/>
            <a:ext cx="356616" cy="3566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">
            <a:extLst xmlns:a="http://schemas.openxmlformats.org/drawingml/2006/main">
              <a:ext uri="{FF2B5EF4-FFF2-40B4-BE49-F238E27FC236}">
                <a16:creationId xmlns:a16="http://schemas.microsoft.com/office/drawing/2014/main" id="{0F259864-7C12-4A06-872C-61C15F59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148" y="2161824"/>
            <a:ext cx="96561" cy="76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">
            <a:extLst xmlns:a="http://schemas.openxmlformats.org/drawingml/2006/main">
              <a:ext uri="{FF2B5EF4-FFF2-40B4-BE49-F238E27FC236}">
                <a16:creationId xmlns:a16="http://schemas.microsoft.com/office/drawing/2014/main" id="{9ED3A836-263C-4C30-BCCB-1CD6DD01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080000">
            <a:off x="1057961" y="2135673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">
            <a:extLst xmlns:a="http://schemas.openxmlformats.org/drawingml/2006/main">
              <a:ext uri="{FF2B5EF4-FFF2-40B4-BE49-F238E27FC236}">
                <a16:creationId xmlns:a16="http://schemas.microsoft.com/office/drawing/2014/main" id="{08B3B629-4BB1-476C-ACF9-53D605E2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1100206" y="2099462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">
            <a:extLst xmlns:a="http://schemas.openxmlformats.org/drawingml/2006/main">
              <a:ext uri="{FF2B5EF4-FFF2-40B4-BE49-F238E27FC236}">
                <a16:creationId xmlns:a16="http://schemas.microsoft.com/office/drawing/2014/main" id="{0D6BF6BD-AA6A-48F0-8AA2-7B5CA86D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360000">
            <a:off x="1144463" y="2099462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">
            <a:extLst xmlns:a="http://schemas.openxmlformats.org/drawingml/2006/main">
              <a:ext uri="{FF2B5EF4-FFF2-40B4-BE49-F238E27FC236}">
                <a16:creationId xmlns:a16="http://schemas.microsoft.com/office/drawing/2014/main" id="{8C9595A9-EA63-45FF-AF79-46DCA615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">
            <a:off x="1184697" y="2135673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">
            <a:extLst xmlns:a="http://schemas.openxmlformats.org/drawingml/2006/main">
              <a:ext uri="{FF2B5EF4-FFF2-40B4-BE49-F238E27FC236}">
                <a16:creationId xmlns:a16="http://schemas.microsoft.com/office/drawing/2014/main" id="{BA9F248B-4107-4F51-90CE-D218D5B7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1965960"/>
            <a:ext cx="2167128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50"/>
              <a:buFont typeface="Comfortaa"/>
              <a:buNone/>
            </a:pPr>
            <a:r>
              <a:rPr sz="13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Portrait Charms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23" name="Google Shape;123;p3">
            <a:extLst xmlns:a="http://schemas.openxmlformats.org/drawingml/2006/main">
              <a:ext uri="{FF2B5EF4-FFF2-40B4-BE49-F238E27FC236}">
                <a16:creationId xmlns:a16="http://schemas.microsoft.com/office/drawing/2014/main" id="{9EA0B0B6-8D39-4850-A6EB-92E770ED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441448"/>
            <a:ext cx="2542032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A compact character portrait focused on the face, coat volume and expression.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24" name="Google Shape;124;p3">
            <a:extLst xmlns:a="http://schemas.openxmlformats.org/drawingml/2006/main">
              <a:ext uri="{FF2B5EF4-FFF2-40B4-BE49-F238E27FC236}">
                <a16:creationId xmlns:a16="http://schemas.microsoft.com/office/drawing/2014/main" id="{15E8FD76-AA01-4DC6-8969-8E983E5D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3383280"/>
            <a:ext cx="25786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8B7C7"/>
              </a:buClr>
              <a:buSzPts val="780"/>
              <a:buFont typeface="Inter"/>
              <a:buNone/>
            </a:pPr>
            <a:r>
              <a:rPr sz="780" b="1">
                <a:solidFill>
                  <a:srgbClr val="78B7C7"/>
                </a:solidFill>
                <a:latin typeface="Inter"/>
                <a:ea typeface="Inter"/>
                <a:cs typeface="Inter"/>
              </a:rPr>
              <a:t>Example: Cloud Pup Portrait Charm</a:t>
            </a:r>
            <a:endParaRPr sz="7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190" name="Google Shape;125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1a459523e214ec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450109" y="1874520"/>
            <a:ext cx="1048453" cy="1810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6" name="Google Shape;126;p3">
            <a:extLst xmlns:a="http://schemas.openxmlformats.org/drawingml/2006/main">
              <a:ext uri="{FF2B5EF4-FFF2-40B4-BE49-F238E27FC236}">
                <a16:creationId xmlns:a16="http://schemas.microsoft.com/office/drawing/2014/main" id="{EC2F7CE8-369B-40CA-9AD9-BEE35BFA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784" y="1728216"/>
            <a:ext cx="5257800" cy="210312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">
            <a:extLst xmlns:a="http://schemas.openxmlformats.org/drawingml/2006/main">
              <a:ext uri="{FF2B5EF4-FFF2-40B4-BE49-F238E27FC236}">
                <a16:creationId xmlns:a16="http://schemas.microsoft.com/office/drawing/2014/main" id="{9BA194AF-E1CA-4BA2-8608-9570BEB4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1874520"/>
            <a:ext cx="2999232" cy="18105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12700" cmpd="sng">
            <a:solidFill>
              <a:srgbClr val="DFEEE6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">
            <a:extLst xmlns:a="http://schemas.openxmlformats.org/drawingml/2006/main">
              <a:ext uri="{FF2B5EF4-FFF2-40B4-BE49-F238E27FC236}">
                <a16:creationId xmlns:a16="http://schemas.microsoft.com/office/drawing/2014/main" id="{245911D5-734D-4189-ACEC-6A082013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2039112"/>
            <a:ext cx="356616" cy="3566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">
            <a:extLst xmlns:a="http://schemas.openxmlformats.org/drawingml/2006/main">
              <a:ext uri="{FF2B5EF4-FFF2-40B4-BE49-F238E27FC236}">
                <a16:creationId xmlns:a16="http://schemas.microsoft.com/office/drawing/2014/main" id="{B291668E-C86A-4FAD-92DD-A00DB9C1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4564" y="2161824"/>
            <a:ext cx="96561" cy="76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">
            <a:extLst xmlns:a="http://schemas.openxmlformats.org/drawingml/2006/main">
              <a:ext uri="{FF2B5EF4-FFF2-40B4-BE49-F238E27FC236}">
                <a16:creationId xmlns:a16="http://schemas.microsoft.com/office/drawing/2014/main" id="{313D1E90-823C-494E-B7E8-47FBE56C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080000">
            <a:off x="6672377" y="2135673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">
            <a:extLst xmlns:a="http://schemas.openxmlformats.org/drawingml/2006/main">
              <a:ext uri="{FF2B5EF4-FFF2-40B4-BE49-F238E27FC236}">
                <a16:creationId xmlns:a16="http://schemas.microsoft.com/office/drawing/2014/main" id="{2F8CC3B6-61F2-4476-ADCE-A3944409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6714622" y="2099462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">
            <a:extLst xmlns:a="http://schemas.openxmlformats.org/drawingml/2006/main">
              <a:ext uri="{FF2B5EF4-FFF2-40B4-BE49-F238E27FC236}">
                <a16:creationId xmlns:a16="http://schemas.microsoft.com/office/drawing/2014/main" id="{19B3E157-01A2-401B-A73A-4C034F67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360000">
            <a:off x="6758879" y="2099462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">
            <a:extLst xmlns:a="http://schemas.openxmlformats.org/drawingml/2006/main">
              <a:ext uri="{FF2B5EF4-FFF2-40B4-BE49-F238E27FC236}">
                <a16:creationId xmlns:a16="http://schemas.microsoft.com/office/drawing/2014/main" id="{E0E64187-71AA-4E5E-AB06-4A98A3DF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">
            <a:off x="6799113" y="2135673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">
            <a:extLst xmlns:a="http://schemas.openxmlformats.org/drawingml/2006/main">
              <a:ext uri="{FF2B5EF4-FFF2-40B4-BE49-F238E27FC236}">
                <a16:creationId xmlns:a16="http://schemas.microsoft.com/office/drawing/2014/main" id="{DB93220A-4EE9-4694-9952-67998A2A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1965960"/>
            <a:ext cx="2167128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50"/>
              <a:buFont typeface="Comfortaa"/>
              <a:buNone/>
            </a:pPr>
            <a:r>
              <a:rPr sz="13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Full-Body Pendants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35" name="Google Shape;135;p3">
            <a:extLst xmlns:a="http://schemas.openxmlformats.org/drawingml/2006/main">
              <a:ext uri="{FF2B5EF4-FFF2-40B4-BE49-F238E27FC236}">
                <a16:creationId xmlns:a16="http://schemas.microsoft.com/office/drawing/2014/main" id="{34E68837-CBB3-41B7-BD11-A68B2BE2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2441448"/>
            <a:ext cx="2542032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Posture, coat markings and signature accessories developed from multiple views.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36" name="Google Shape;136;p3">
            <a:extLst xmlns:a="http://schemas.openxmlformats.org/drawingml/2006/main">
              <a:ext uri="{FF2B5EF4-FFF2-40B4-BE49-F238E27FC236}">
                <a16:creationId xmlns:a16="http://schemas.microsoft.com/office/drawing/2014/main" id="{D09C9309-A9D3-4BB3-97CD-B9269547C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383280"/>
            <a:ext cx="25786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9DBAA9"/>
              </a:buClr>
              <a:buSzPts val="780"/>
              <a:buFont typeface="Inter"/>
              <a:buNone/>
            </a:pPr>
            <a:r>
              <a:rPr sz="780" b="1">
                <a:solidFill>
                  <a:srgbClr val="9DBAA9"/>
                </a:solidFill>
                <a:latin typeface="Inter"/>
                <a:ea typeface="Inter"/>
                <a:cs typeface="Inter"/>
              </a:rPr>
              <a:t>Example: Silver Sprint Whippet Pendant</a:t>
            </a:r>
            <a:endParaRPr sz="7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202" name="Google Shape;137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3a0af50e5374bd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78117" y="1874520"/>
            <a:ext cx="810959" cy="1810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8" name="Google Shape;138;p3">
            <a:extLst xmlns:a="http://schemas.openxmlformats.org/drawingml/2006/main">
              <a:ext uri="{FF2B5EF4-FFF2-40B4-BE49-F238E27FC236}">
                <a16:creationId xmlns:a16="http://schemas.microsoft.com/office/drawing/2014/main" id="{AB61B640-246D-4598-B660-83C04517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005072"/>
            <a:ext cx="5468112" cy="210312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">
            <a:extLst xmlns:a="http://schemas.openxmlformats.org/drawingml/2006/main">
              <a:ext uri="{FF2B5EF4-FFF2-40B4-BE49-F238E27FC236}">
                <a16:creationId xmlns:a16="http://schemas.microsoft.com/office/drawing/2014/main" id="{DFE7BAE3-83D9-4A78-A291-D38BFC99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151376"/>
            <a:ext cx="2999232" cy="18105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12700" cmpd="sng">
            <a:solidFill>
              <a:srgbClr val="E8E0E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">
            <a:extLst xmlns:a="http://schemas.openxmlformats.org/drawingml/2006/main">
              <a:ext uri="{FF2B5EF4-FFF2-40B4-BE49-F238E27FC236}">
                <a16:creationId xmlns:a16="http://schemas.microsoft.com/office/drawing/2014/main" id="{C0731495-0E21-4490-A8DD-832F56F7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315968"/>
            <a:ext cx="356616" cy="3566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/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">
            <a:extLst xmlns:a="http://schemas.openxmlformats.org/drawingml/2006/main">
              <a:ext uri="{FF2B5EF4-FFF2-40B4-BE49-F238E27FC236}">
                <a16:creationId xmlns:a16="http://schemas.microsoft.com/office/drawing/2014/main" id="{E676BDE7-A0F5-46B9-A234-CBB600D5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148" y="4438680"/>
            <a:ext cx="96561" cy="76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">
            <a:extLst xmlns:a="http://schemas.openxmlformats.org/drawingml/2006/main">
              <a:ext uri="{FF2B5EF4-FFF2-40B4-BE49-F238E27FC236}">
                <a16:creationId xmlns:a16="http://schemas.microsoft.com/office/drawing/2014/main" id="{23D560A9-6D7A-4337-A962-B6686D839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080000">
            <a:off x="1057961" y="4412529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">
            <a:extLst xmlns:a="http://schemas.openxmlformats.org/drawingml/2006/main">
              <a:ext uri="{FF2B5EF4-FFF2-40B4-BE49-F238E27FC236}">
                <a16:creationId xmlns:a16="http://schemas.microsoft.com/office/drawing/2014/main" id="{452DD1EE-0A68-4C48-8A32-8CBB3E04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1100206" y="4376318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">
            <a:extLst xmlns:a="http://schemas.openxmlformats.org/drawingml/2006/main">
              <a:ext uri="{FF2B5EF4-FFF2-40B4-BE49-F238E27FC236}">
                <a16:creationId xmlns:a16="http://schemas.microsoft.com/office/drawing/2014/main" id="{80E1DBD8-C800-4E5A-B52D-3FADD354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360000">
            <a:off x="1144463" y="4376318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">
            <a:extLst xmlns:a="http://schemas.openxmlformats.org/drawingml/2006/main">
              <a:ext uri="{FF2B5EF4-FFF2-40B4-BE49-F238E27FC236}">
                <a16:creationId xmlns:a16="http://schemas.microsoft.com/office/drawing/2014/main" id="{9CFF24C6-0DEE-43FD-9997-1AD2C9CE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">
            <a:off x="1184697" y="4412529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">
            <a:extLst xmlns:a="http://schemas.openxmlformats.org/drawingml/2006/main">
              <a:ext uri="{FF2B5EF4-FFF2-40B4-BE49-F238E27FC236}">
                <a16:creationId xmlns:a16="http://schemas.microsoft.com/office/drawing/2014/main" id="{E1442388-4857-45DF-8601-A92E4431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4242816"/>
            <a:ext cx="2167128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50"/>
              <a:buFont typeface="Comfortaa"/>
              <a:buNone/>
            </a:pPr>
            <a:r>
              <a:rPr sz="13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Story Pendants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47" name="Google Shape;147;p3">
            <a:extLst xmlns:a="http://schemas.openxmlformats.org/drawingml/2006/main">
              <a:ext uri="{FF2B5EF4-FFF2-40B4-BE49-F238E27FC236}">
                <a16:creationId xmlns:a16="http://schemas.microsoft.com/office/drawing/2014/main" id="{F1BE6DCC-EC4F-4B61-AD31-FC81B841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718304"/>
            <a:ext cx="2542032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Meaningful motifs—moons, florals, outfits or celebration details—built around the pet.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48" name="Google Shape;148;p3">
            <a:extLst xmlns:a="http://schemas.openxmlformats.org/drawingml/2006/main">
              <a:ext uri="{FF2B5EF4-FFF2-40B4-BE49-F238E27FC236}">
                <a16:creationId xmlns:a16="http://schemas.microsoft.com/office/drawing/2014/main" id="{0FC6448F-7DFC-4D27-A957-D62BC371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5660136"/>
            <a:ext cx="25786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846A7B"/>
              </a:buClr>
              <a:buSzPts val="780"/>
              <a:buFont typeface="Inter"/>
              <a:buNone/>
            </a:pPr>
            <a:r>
              <a:rPr sz="780" b="1">
                <a:solidFill>
                  <a:srgbClr val="846A7B"/>
                </a:solidFill>
                <a:latin typeface="Inter"/>
                <a:ea typeface="Inter"/>
                <a:cs typeface="Inter"/>
              </a:rPr>
              <a:t>Example: Moonlit Memory Pendant</a:t>
            </a:r>
            <a:endParaRPr sz="7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214" name="Google Shape;149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d02c86696e445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070454" y="4151376"/>
            <a:ext cx="1807765" cy="1810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0" name="Google Shape;150;p3">
            <a:extLst xmlns:a="http://schemas.openxmlformats.org/drawingml/2006/main">
              <a:ext uri="{FF2B5EF4-FFF2-40B4-BE49-F238E27FC236}">
                <a16:creationId xmlns:a16="http://schemas.microsoft.com/office/drawing/2014/main" id="{FBC122E5-4FDC-4C61-995A-1E93EBB9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784" y="4005072"/>
            <a:ext cx="5257800" cy="210312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">
            <a:extLst xmlns:a="http://schemas.openxmlformats.org/drawingml/2006/main">
              <a:ext uri="{FF2B5EF4-FFF2-40B4-BE49-F238E27FC236}">
                <a16:creationId xmlns:a16="http://schemas.microsoft.com/office/drawing/2014/main" id="{E8886208-01AE-4A4E-A95C-FEB6DEA0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4151376"/>
            <a:ext cx="2999232" cy="18105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">
            <a:extLst xmlns:a="http://schemas.openxmlformats.org/drawingml/2006/main">
              <a:ext uri="{FF2B5EF4-FFF2-40B4-BE49-F238E27FC236}">
                <a16:creationId xmlns:a16="http://schemas.microsoft.com/office/drawing/2014/main" id="{CBA5C8CF-9118-4FF9-81EA-1740DB67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4315968"/>
            <a:ext cx="356616" cy="3566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">
            <a:extLst xmlns:a="http://schemas.openxmlformats.org/drawingml/2006/main">
              <a:ext uri="{FF2B5EF4-FFF2-40B4-BE49-F238E27FC236}">
                <a16:creationId xmlns:a16="http://schemas.microsoft.com/office/drawing/2014/main" id="{9E38C99B-A476-4A7B-8006-CC87EB9F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4564" y="4438680"/>
            <a:ext cx="96561" cy="76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">
            <a:extLst xmlns:a="http://schemas.openxmlformats.org/drawingml/2006/main">
              <a:ext uri="{FF2B5EF4-FFF2-40B4-BE49-F238E27FC236}">
                <a16:creationId xmlns:a16="http://schemas.microsoft.com/office/drawing/2014/main" id="{C00238DB-DB0E-4D67-917B-D11CB508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080000">
            <a:off x="6672377" y="4412529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">
            <a:extLst xmlns:a="http://schemas.openxmlformats.org/drawingml/2006/main">
              <a:ext uri="{FF2B5EF4-FFF2-40B4-BE49-F238E27FC236}">
                <a16:creationId xmlns:a16="http://schemas.microsoft.com/office/drawing/2014/main" id="{E2F36ADB-97B5-43E8-BE75-ADC7EFBC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60000">
            <a:off x="6714622" y="4376318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">
            <a:extLst xmlns:a="http://schemas.openxmlformats.org/drawingml/2006/main">
              <a:ext uri="{FF2B5EF4-FFF2-40B4-BE49-F238E27FC236}">
                <a16:creationId xmlns:a16="http://schemas.microsoft.com/office/drawing/2014/main" id="{A6F1716D-BC14-4060-8F02-586A3A15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360000">
            <a:off x="6758879" y="4376318"/>
            <a:ext cx="42245" cy="502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">
            <a:extLst xmlns:a="http://schemas.openxmlformats.org/drawingml/2006/main">
              <a:ext uri="{FF2B5EF4-FFF2-40B4-BE49-F238E27FC236}">
                <a16:creationId xmlns:a16="http://schemas.microsoft.com/office/drawing/2014/main" id="{8120F348-BF1D-4DD5-BDB4-3FC94514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">
            <a:off x="6799113" y="4412529"/>
            <a:ext cx="44257" cy="48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">
            <a:extLst xmlns:a="http://schemas.openxmlformats.org/drawingml/2006/main">
              <a:ext uri="{FF2B5EF4-FFF2-40B4-BE49-F238E27FC236}">
                <a16:creationId xmlns:a16="http://schemas.microsoft.com/office/drawing/2014/main" id="{7F17D6B4-F7ED-44ED-8E44-82EE247D5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4242816"/>
            <a:ext cx="2167128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50"/>
              <a:buFont typeface="Comfortaa"/>
              <a:buNone/>
            </a:pPr>
            <a:r>
              <a:rPr sz="13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Multi-Pet Medallions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59" name="Google Shape;159;p3">
            <a:extLst xmlns:a="http://schemas.openxmlformats.org/drawingml/2006/main">
              <a:ext uri="{FF2B5EF4-FFF2-40B4-BE49-F238E27FC236}">
                <a16:creationId xmlns:a16="http://schemas.microsoft.com/office/drawing/2014/main" id="{958E0AF8-B473-49A7-A98B-F1B6247B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4718304"/>
            <a:ext cx="2542032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Two or more companions arranged as one collectible, heirloom-style family portrait.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60" name="Google Shape;160;p3">
            <a:extLst xmlns:a="http://schemas.openxmlformats.org/drawingml/2006/main">
              <a:ext uri="{FF2B5EF4-FFF2-40B4-BE49-F238E27FC236}">
                <a16:creationId xmlns:a16="http://schemas.microsoft.com/office/drawing/2014/main" id="{8EE6E073-0FC4-4F20-A286-B135921F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5660136"/>
            <a:ext cx="25786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7984F"/>
              </a:buClr>
              <a:buSzPts val="780"/>
              <a:buFont typeface="Inter"/>
              <a:buNone/>
            </a:pPr>
            <a:r>
              <a:rPr sz="780" b="1">
                <a:solidFill>
                  <a:srgbClr val="C7984F"/>
                </a:solidFill>
                <a:latin typeface="Inter"/>
                <a:ea typeface="Inter"/>
                <a:cs typeface="Inter"/>
              </a:rPr>
              <a:t>Example: Royal Companions Portrait Medallion</a:t>
            </a:r>
            <a:endParaRPr sz="7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226" name="Google Shape;161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76dd804ad7e481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34122" y="4151376"/>
            <a:ext cx="1298948" cy="1810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B4BAFF70-E371-4FF5-A391-F431C540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2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76ed50be0431a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506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7" name="Google Shape;167;p4">
            <a:extLst xmlns:a="http://schemas.openxmlformats.org/drawingml/2006/main">
              <a:ext uri="{FF2B5EF4-FFF2-40B4-BE49-F238E27FC236}">
                <a16:creationId xmlns:a16="http://schemas.microsoft.com/office/drawing/2014/main" id="{26610980-2F6C-4F86-9E6F-4E40000C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68" name="Google Shape;168;p4">
            <a:extLst xmlns:a="http://schemas.openxmlformats.org/drawingml/2006/main">
              <a:ext uri="{FF2B5EF4-FFF2-40B4-BE49-F238E27FC236}">
                <a16:creationId xmlns:a16="http://schemas.microsoft.com/office/drawing/2014/main" id="{237CBAE5-2D17-4935-8DC8-FE650D8C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OUR PROCESS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69" name="Google Shape;169;p4">
            <a:extLst xmlns:a="http://schemas.openxmlformats.org/drawingml/2006/main">
              <a:ext uri="{FF2B5EF4-FFF2-40B4-BE49-F238E27FC236}">
                <a16:creationId xmlns:a16="http://schemas.microsoft.com/office/drawing/2014/main" id="{134D6214-99C1-443F-9A50-6C0FD0D7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From Favorite Photo to Wearable Keepsake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70" name="Google Shape;170;p4">
            <a:extLst xmlns:a="http://schemas.openxmlformats.org/drawingml/2006/main">
              <a:ext uri="{FF2B5EF4-FFF2-40B4-BE49-F238E27FC236}">
                <a16:creationId xmlns:a16="http://schemas.microsoft.com/office/drawing/2014/main" id="{651FEBCC-B389-4E06-8E85-1C1C4C07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A clear, collaborative path helps preserve both likeness and emotion.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71" name="Google Shape;171;p4">
            <a:extLst xmlns:a="http://schemas.openxmlformats.org/drawingml/2006/main">
              <a:ext uri="{FF2B5EF4-FFF2-40B4-BE49-F238E27FC236}">
                <a16:creationId xmlns:a16="http://schemas.microsoft.com/office/drawing/2014/main" id="{D9BA0746-6681-4C30-A8F3-7ECA3195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">
            <a:extLst xmlns:a="http://schemas.openxmlformats.org/drawingml/2006/main">
              <a:ext uri="{FF2B5EF4-FFF2-40B4-BE49-F238E27FC236}">
                <a16:creationId xmlns:a16="http://schemas.microsoft.com/office/drawing/2014/main" id="{172F6668-99EF-4F2A-A014-8A4B0F27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">
            <a:extLst xmlns:a="http://schemas.openxmlformats.org/drawingml/2006/main">
              <a:ext uri="{FF2B5EF4-FFF2-40B4-BE49-F238E27FC236}">
                <a16:creationId xmlns:a16="http://schemas.microsoft.com/office/drawing/2014/main" id="{E9D8A7F1-051C-40F4-BD6F-9166EA8D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4">
            <a:extLst xmlns:a="http://schemas.openxmlformats.org/drawingml/2006/main">
              <a:ext uri="{FF2B5EF4-FFF2-40B4-BE49-F238E27FC236}">
                <a16:creationId xmlns:a16="http://schemas.microsoft.com/office/drawing/2014/main" id="{2BA5298C-DCE8-477B-8F0A-80C0667B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4">
            <a:extLst xmlns:a="http://schemas.openxmlformats.org/drawingml/2006/main">
              <a:ext uri="{FF2B5EF4-FFF2-40B4-BE49-F238E27FC236}">
                <a16:creationId xmlns:a16="http://schemas.microsoft.com/office/drawing/2014/main" id="{8C999AB1-29E4-4F61-9163-225F22F8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2" name="Google Shape;176;p4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7" name="Google Shape;177;p4">
            <a:extLst xmlns:a="http://schemas.openxmlformats.org/drawingml/2006/main">
              <a:ext uri="{FF2B5EF4-FFF2-40B4-BE49-F238E27FC236}">
                <a16:creationId xmlns:a16="http://schemas.microsoft.com/office/drawing/2014/main" id="{DB54212D-3C96-4FAD-A1D0-2728CA5E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78" name="Google Shape;178;p4">
            <a:extLst xmlns:a="http://schemas.openxmlformats.org/drawingml/2006/main">
              <a:ext uri="{FF2B5EF4-FFF2-40B4-BE49-F238E27FC236}">
                <a16:creationId xmlns:a16="http://schemas.microsoft.com/office/drawing/2014/main" id="{0BD735F7-26CB-4353-ABA0-0BFA5FA0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04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79" name="Google Shape;179;p4">
            <a:extLst xmlns:a="http://schemas.openxmlformats.org/drawingml/2006/main">
              <a:ext uri="{FF2B5EF4-FFF2-40B4-BE49-F238E27FC236}">
                <a16:creationId xmlns:a16="http://schemas.microsoft.com/office/drawing/2014/main" id="{A3D77F39-60F4-48F2-B292-1F93B8FC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1719072"/>
            <a:ext cx="2157984" cy="2084832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9525" cmpd="sng">
            <a:solidFill>
              <a:srgbClr val="FBE6D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">
            <a:extLst xmlns:a="http://schemas.openxmlformats.org/drawingml/2006/main">
              <a:ext uri="{FF2B5EF4-FFF2-40B4-BE49-F238E27FC236}">
                <a16:creationId xmlns:a16="http://schemas.microsoft.com/office/drawing/2014/main" id="{D4301081-3712-4AA5-AB3E-34F3FE15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1901952"/>
            <a:ext cx="530352" cy="5303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">
            <a:extLst xmlns:a="http://schemas.openxmlformats.org/drawingml/2006/main">
              <a:ext uri="{FF2B5EF4-FFF2-40B4-BE49-F238E27FC236}">
                <a16:creationId xmlns:a16="http://schemas.microsoft.com/office/drawing/2014/main" id="{1DD91B97-5F36-4B5F-9323-10408F8F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020824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mfortaa"/>
              <a:buNone/>
            </a:pPr>
            <a:r>
              <a:rPr sz="1200" b="1">
                <a:solidFill>
                  <a:srgbClr val="FFFFFF"/>
                </a:solidFill>
                <a:latin typeface="Comfortaa"/>
                <a:ea typeface="Comfortaa"/>
                <a:cs typeface="Comfortaa"/>
              </a:rPr>
              <a:t>1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2" name="Google Shape;182;p4">
            <a:extLst xmlns:a="http://schemas.openxmlformats.org/drawingml/2006/main">
              <a:ext uri="{FF2B5EF4-FFF2-40B4-BE49-F238E27FC236}">
                <a16:creationId xmlns:a16="http://schemas.microsoft.com/office/drawing/2014/main" id="{B23937D9-B44A-402B-9FF8-C0D82704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587752"/>
            <a:ext cx="18288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Share Photos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3" name="Google Shape;183;p4">
            <a:extLst xmlns:a="http://schemas.openxmlformats.org/drawingml/2006/main">
              <a:ext uri="{FF2B5EF4-FFF2-40B4-BE49-F238E27FC236}">
                <a16:creationId xmlns:a16="http://schemas.microsoft.com/office/drawing/2014/main" id="{622C726B-8766-405B-AA19-6D003F65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035808"/>
            <a:ext cx="182880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0"/>
              <a:buFont typeface="Inter"/>
              <a:buNone/>
            </a:pPr>
            <a:r>
              <a:rPr sz="930">
                <a:solidFill>
                  <a:srgbClr val="766A67"/>
                </a:solidFill>
                <a:latin typeface="Inter"/>
                <a:ea typeface="Inter"/>
                <a:cs typeface="Inter"/>
              </a:rPr>
              <a:t>Send 2–5 clear references.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4" name="Google Shape;184;p4">
            <a:extLst xmlns:a="http://schemas.openxmlformats.org/drawingml/2006/main">
              <a:ext uri="{FF2B5EF4-FFF2-40B4-BE49-F238E27FC236}">
                <a16:creationId xmlns:a16="http://schemas.microsoft.com/office/drawing/2014/main" id="{9646A0BE-9EA8-4F7F-8E75-9B59C634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3784" y="2569464"/>
            <a:ext cx="164592" cy="356616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">
            <a:extLst xmlns:a="http://schemas.openxmlformats.org/drawingml/2006/main">
              <a:ext uri="{FF2B5EF4-FFF2-40B4-BE49-F238E27FC236}">
                <a16:creationId xmlns:a16="http://schemas.microsoft.com/office/drawing/2014/main" id="{EE3D45BC-DFC1-43AD-B2A7-821DF28F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0944" y="1719072"/>
            <a:ext cx="2157984" cy="2084832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9525" cmpd="sng">
            <a:solidFill>
              <a:srgbClr val="DCEC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">
            <a:extLst xmlns:a="http://schemas.openxmlformats.org/drawingml/2006/main">
              <a:ext uri="{FF2B5EF4-FFF2-40B4-BE49-F238E27FC236}">
                <a16:creationId xmlns:a16="http://schemas.microsoft.com/office/drawing/2014/main" id="{6B63E335-B382-4A04-8132-FC8D499B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536" y="1901952"/>
            <a:ext cx="530352" cy="5303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">
            <a:extLst xmlns:a="http://schemas.openxmlformats.org/drawingml/2006/main">
              <a:ext uri="{FF2B5EF4-FFF2-40B4-BE49-F238E27FC236}">
                <a16:creationId xmlns:a16="http://schemas.microsoft.com/office/drawing/2014/main" id="{B15FEAAD-C958-4125-A2B4-C2CAD8DA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536" y="2020824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mfortaa"/>
              <a:buNone/>
            </a:pPr>
            <a:r>
              <a:rPr sz="1200" b="1">
                <a:solidFill>
                  <a:srgbClr val="FFFFFF"/>
                </a:solidFill>
                <a:latin typeface="Comfortaa"/>
                <a:ea typeface="Comfortaa"/>
                <a:cs typeface="Comfortaa"/>
              </a:rPr>
              <a:t>2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8" name="Google Shape;188;p4">
            <a:extLst xmlns:a="http://schemas.openxmlformats.org/drawingml/2006/main">
              <a:ext uri="{FF2B5EF4-FFF2-40B4-BE49-F238E27FC236}">
                <a16:creationId xmlns:a16="http://schemas.microsoft.com/office/drawing/2014/main" id="{A074A38A-8EAF-41DA-A825-62EA1659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536" y="2587752"/>
            <a:ext cx="18288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Character Study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89" name="Google Shape;189;p4">
            <a:extLst xmlns:a="http://schemas.openxmlformats.org/drawingml/2006/main">
              <a:ext uri="{FF2B5EF4-FFF2-40B4-BE49-F238E27FC236}">
                <a16:creationId xmlns:a16="http://schemas.microsoft.com/office/drawing/2014/main" id="{4A014682-09E2-4C80-93E9-02BD60B2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536" y="3035808"/>
            <a:ext cx="182880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0"/>
              <a:buFont typeface="Inter"/>
              <a:buNone/>
            </a:pPr>
            <a:r>
              <a:rPr sz="930">
                <a:solidFill>
                  <a:srgbClr val="766A67"/>
                </a:solidFill>
                <a:latin typeface="Inter"/>
                <a:ea typeface="Inter"/>
                <a:cs typeface="Inter"/>
              </a:rPr>
              <a:t>Face, fur, markings and posture.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90" name="Google Shape;190;p4">
            <a:extLst xmlns:a="http://schemas.openxmlformats.org/drawingml/2006/main">
              <a:ext uri="{FF2B5EF4-FFF2-40B4-BE49-F238E27FC236}">
                <a16:creationId xmlns:a16="http://schemas.microsoft.com/office/drawing/2014/main" id="{59AA6D40-3FB5-499F-AA2F-AA42DAF9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072" y="2569464"/>
            <a:ext cx="164592" cy="356616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">
            <a:extLst xmlns:a="http://schemas.openxmlformats.org/drawingml/2006/main">
              <a:ext uri="{FF2B5EF4-FFF2-40B4-BE49-F238E27FC236}">
                <a16:creationId xmlns:a16="http://schemas.microsoft.com/office/drawing/2014/main" id="{1913348D-B054-4708-8A38-8F70CC7B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1719072"/>
            <a:ext cx="2157984" cy="2084832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9525" cmpd="sng">
            <a:solidFill>
              <a:srgbClr val="DFEEE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">
            <a:extLst xmlns:a="http://schemas.openxmlformats.org/drawingml/2006/main">
              <a:ext uri="{FF2B5EF4-FFF2-40B4-BE49-F238E27FC236}">
                <a16:creationId xmlns:a16="http://schemas.microsoft.com/office/drawing/2014/main" id="{9CCDE2C7-4C22-41A0-8BDE-0BF05DA5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9824" y="1901952"/>
            <a:ext cx="530352" cy="5303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">
            <a:extLst xmlns:a="http://schemas.openxmlformats.org/drawingml/2006/main">
              <a:ext uri="{FF2B5EF4-FFF2-40B4-BE49-F238E27FC236}">
                <a16:creationId xmlns:a16="http://schemas.microsoft.com/office/drawing/2014/main" id="{C7F26168-62B2-4458-AFE6-D5FA2BE5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9824" y="2020824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mfortaa"/>
              <a:buNone/>
            </a:pPr>
            <a:r>
              <a:rPr sz="1200" b="1">
                <a:solidFill>
                  <a:srgbClr val="FFFFFF"/>
                </a:solidFill>
                <a:latin typeface="Comfortaa"/>
                <a:ea typeface="Comfortaa"/>
                <a:cs typeface="Comfortaa"/>
              </a:rPr>
              <a:t>3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94" name="Google Shape;194;p4">
            <a:extLst xmlns:a="http://schemas.openxmlformats.org/drawingml/2006/main">
              <a:ext uri="{FF2B5EF4-FFF2-40B4-BE49-F238E27FC236}">
                <a16:creationId xmlns:a16="http://schemas.microsoft.com/office/drawing/2014/main" id="{712EBD43-1D60-4896-BC82-461F40EC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9824" y="2587752"/>
            <a:ext cx="18288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Creative Direction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95" name="Google Shape;195;p4">
            <a:extLst xmlns:a="http://schemas.openxmlformats.org/drawingml/2006/main">
              <a:ext uri="{FF2B5EF4-FFF2-40B4-BE49-F238E27FC236}">
                <a16:creationId xmlns:a16="http://schemas.microsoft.com/office/drawing/2014/main" id="{3FD6F297-5FA6-4B72-BF47-A2BEDD03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9824" y="3035808"/>
            <a:ext cx="182880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0"/>
              <a:buFont typeface="Inter"/>
              <a:buNone/>
            </a:pPr>
            <a:r>
              <a:rPr sz="930">
                <a:solidFill>
                  <a:srgbClr val="766A67"/>
                </a:solidFill>
                <a:latin typeface="Inter"/>
                <a:ea typeface="Inter"/>
                <a:cs typeface="Inter"/>
              </a:rPr>
              <a:t>Realistic, cute, classic or modern.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196" name="Google Shape;196;p4">
            <a:extLst xmlns:a="http://schemas.openxmlformats.org/drawingml/2006/main">
              <a:ext uri="{FF2B5EF4-FFF2-40B4-BE49-F238E27FC236}">
                <a16:creationId xmlns:a16="http://schemas.microsoft.com/office/drawing/2014/main" id="{019AE2C0-6E87-449D-85DC-92CCEF24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569464"/>
            <a:ext cx="164592" cy="356616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">
            <a:extLst xmlns:a="http://schemas.openxmlformats.org/drawingml/2006/main">
              <a:ext uri="{FF2B5EF4-FFF2-40B4-BE49-F238E27FC236}">
                <a16:creationId xmlns:a16="http://schemas.microsoft.com/office/drawing/2014/main" id="{F696017A-BDA3-4B9A-91B0-D5860C84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1719072"/>
            <a:ext cx="2157984" cy="2084832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9525" cmpd="sng">
            <a:solidFill>
              <a:srgbClr val="E8E0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4">
            <a:extLst xmlns:a="http://schemas.openxmlformats.org/drawingml/2006/main">
              <a:ext uri="{FF2B5EF4-FFF2-40B4-BE49-F238E27FC236}">
                <a16:creationId xmlns:a16="http://schemas.microsoft.com/office/drawing/2014/main" id="{7F076853-6212-4151-9080-8A988EE3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4112" y="1901952"/>
            <a:ext cx="530352" cy="5303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/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">
            <a:extLst xmlns:a="http://schemas.openxmlformats.org/drawingml/2006/main">
              <a:ext uri="{FF2B5EF4-FFF2-40B4-BE49-F238E27FC236}">
                <a16:creationId xmlns:a16="http://schemas.microsoft.com/office/drawing/2014/main" id="{A2671EF4-2F31-4BCF-8C53-77E90C76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4112" y="2020824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mfortaa"/>
              <a:buNone/>
            </a:pPr>
            <a:r>
              <a:rPr sz="1200" b="1">
                <a:solidFill>
                  <a:srgbClr val="FFFFFF"/>
                </a:solidFill>
                <a:latin typeface="Comfortaa"/>
                <a:ea typeface="Comfortaa"/>
                <a:cs typeface="Comfortaa"/>
              </a:rPr>
              <a:t>4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0" name="Google Shape;200;p4">
            <a:extLst xmlns:a="http://schemas.openxmlformats.org/drawingml/2006/main">
              <a:ext uri="{FF2B5EF4-FFF2-40B4-BE49-F238E27FC236}">
                <a16:creationId xmlns:a16="http://schemas.microsoft.com/office/drawing/2014/main" id="{88005C44-886D-43F9-BD96-DEE1A81A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4112" y="2587752"/>
            <a:ext cx="18288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3D Visualization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1" name="Google Shape;201;p4">
            <a:extLst xmlns:a="http://schemas.openxmlformats.org/drawingml/2006/main">
              <a:ext uri="{FF2B5EF4-FFF2-40B4-BE49-F238E27FC236}">
                <a16:creationId xmlns:a16="http://schemas.microsoft.com/office/drawing/2014/main" id="{8062F4A8-9E9F-4E7E-BDF9-64042FC0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4112" y="3035808"/>
            <a:ext cx="182880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0"/>
              <a:buFont typeface="Inter"/>
              <a:buNone/>
            </a:pPr>
            <a:r>
              <a:rPr sz="930">
                <a:solidFill>
                  <a:srgbClr val="766A67"/>
                </a:solidFill>
                <a:latin typeface="Inter"/>
                <a:ea typeface="Inter"/>
                <a:cs typeface="Inter"/>
              </a:rPr>
              <a:t>Review form, detail and composition.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2" name="Google Shape;202;p4">
            <a:extLst xmlns:a="http://schemas.openxmlformats.org/drawingml/2006/main">
              <a:ext uri="{FF2B5EF4-FFF2-40B4-BE49-F238E27FC236}">
                <a16:creationId xmlns:a16="http://schemas.microsoft.com/office/drawing/2014/main" id="{DC5E3219-2A1C-4C1C-82AB-62788481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648" y="2569464"/>
            <a:ext cx="164592" cy="356616"/>
          </a:xfrm>
          <a:prstGeom xmlns:a="http://schemas.openxmlformats.org/drawingml/2006/main" prst="chevron">
            <a:avLst>
              <a:gd name="adj" fmla="val 50000"/>
            </a:avLst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4">
            <a:extLst xmlns:a="http://schemas.openxmlformats.org/drawingml/2006/main">
              <a:ext uri="{FF2B5EF4-FFF2-40B4-BE49-F238E27FC236}">
                <a16:creationId xmlns:a16="http://schemas.microsoft.com/office/drawing/2014/main" id="{2D723A97-DA63-4E46-91D2-60DFED99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3808" y="1719072"/>
            <a:ext cx="2157984" cy="2084832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9525" cmpd="sng">
            <a:solidFill>
              <a:srgbClr val="F4E7C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">
            <a:extLst xmlns:a="http://schemas.openxmlformats.org/drawingml/2006/main">
              <a:ext uri="{FF2B5EF4-FFF2-40B4-BE49-F238E27FC236}">
                <a16:creationId xmlns:a16="http://schemas.microsoft.com/office/drawing/2014/main" id="{364F7646-1D94-4A1A-A238-ECB1EBB2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1901952"/>
            <a:ext cx="530352" cy="5303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4">
            <a:extLst xmlns:a="http://schemas.openxmlformats.org/drawingml/2006/main">
              <a:ext uri="{FF2B5EF4-FFF2-40B4-BE49-F238E27FC236}">
                <a16:creationId xmlns:a16="http://schemas.microsoft.com/office/drawing/2014/main" id="{C5682054-E992-4E7B-B96C-F0C3B2E2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020824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mfortaa"/>
              <a:buNone/>
            </a:pPr>
            <a:r>
              <a:rPr sz="1200" b="1">
                <a:solidFill>
                  <a:srgbClr val="FFFFFF"/>
                </a:solidFill>
                <a:latin typeface="Comfortaa"/>
                <a:ea typeface="Comfortaa"/>
                <a:cs typeface="Comfortaa"/>
              </a:rPr>
              <a:t>5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6" name="Google Shape;206;p4">
            <a:extLst xmlns:a="http://schemas.openxmlformats.org/drawingml/2006/main">
              <a:ext uri="{FF2B5EF4-FFF2-40B4-BE49-F238E27FC236}">
                <a16:creationId xmlns:a16="http://schemas.microsoft.com/office/drawing/2014/main" id="{24D0951B-9342-49E5-9259-5CEFAFC0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587752"/>
            <a:ext cx="182880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Refine &amp; Produce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7" name="Google Shape;207;p4">
            <a:extLst xmlns:a="http://schemas.openxmlformats.org/drawingml/2006/main">
              <a:ext uri="{FF2B5EF4-FFF2-40B4-BE49-F238E27FC236}">
                <a16:creationId xmlns:a16="http://schemas.microsoft.com/office/drawing/2014/main" id="{1D7E2F46-D6E0-427C-83C4-E891AD7F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035808"/>
            <a:ext cx="182880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30"/>
              <a:buFont typeface="Inter"/>
              <a:buNone/>
            </a:pPr>
            <a:r>
              <a:rPr sz="930">
                <a:solidFill>
                  <a:srgbClr val="766A67"/>
                </a:solidFill>
                <a:latin typeface="Inter"/>
                <a:ea typeface="Inter"/>
                <a:cs typeface="Inter"/>
              </a:rPr>
              <a:t>Confirm the final jewelry-ready design.</a:t>
            </a:r>
            <a:endParaRPr sz="9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08" name="Google Shape;208;p4">
            <a:extLst xmlns:a="http://schemas.openxmlformats.org/drawingml/2006/main">
              <a:ext uri="{FF2B5EF4-FFF2-40B4-BE49-F238E27FC236}">
                <a16:creationId xmlns:a16="http://schemas.microsoft.com/office/drawing/2014/main" id="{02BEA2E1-025D-4C82-8905-AB3D6BB9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4096512"/>
            <a:ext cx="7406640" cy="1947672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4">
            <a:extLst xmlns:a="http://schemas.openxmlformats.org/drawingml/2006/main">
              <a:ext uri="{FF2B5EF4-FFF2-40B4-BE49-F238E27FC236}">
                <a16:creationId xmlns:a16="http://schemas.microsoft.com/office/drawing/2014/main" id="{A4BC3636-16D9-4053-B3FC-5C0179ED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279392"/>
            <a:ext cx="1664208" cy="1581912"/>
          </a:xfrm>
          <a:prstGeom xmlns:a="http://schemas.openxmlformats.org/drawingml/2006/main" prst="roundRect">
            <a:avLst>
              <a:gd name="adj" fmla="val 69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10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1c89ca739794d89">
            <a:alphaModFix/>
          </a:blip>
          <a:srcRect xmlns:a="http://schemas.openxmlformats.org/drawingml/2006/main" l="4000" t="8000" r="-18391" b="18000"/>
          <a:stretch xmlns:a="http://schemas.openxmlformats.org/drawingml/2006/main"/>
        </p:blipFill>
        <p:spPr>
          <a:xfrm xmlns:a="http://schemas.openxmlformats.org/drawingml/2006/main">
            <a:off x="905256" y="4343400"/>
            <a:ext cx="1536192" cy="145389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11" name="Google Shape;211;p4">
            <a:extLst xmlns:a="http://schemas.openxmlformats.org/drawingml/2006/main">
              <a:ext uri="{FF2B5EF4-FFF2-40B4-BE49-F238E27FC236}">
                <a16:creationId xmlns:a16="http://schemas.microsoft.com/office/drawing/2014/main" id="{EC911B3A-52F8-4DD0-94E6-775B6C40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5477256"/>
            <a:ext cx="694944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78B7C7">
              <a:alpha val="96078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">
            <a:extLst xmlns:a="http://schemas.openxmlformats.org/drawingml/2006/main">
              <a:ext uri="{FF2B5EF4-FFF2-40B4-BE49-F238E27FC236}">
                <a16:creationId xmlns:a16="http://schemas.microsoft.com/office/drawing/2014/main" id="{79E0957F-4F5F-422E-8178-5AE2BE85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" y="5522976"/>
            <a:ext cx="566928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PHOTO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279" name="Google Shape;213;p4"/>
          <p:cNvCxnSpPr/>
          <p:nvPr/>
        </p:nvCxnSpPr>
        <p:spPr>
          <a:xfrm xmlns:a="http://schemas.openxmlformats.org/drawingml/2006/main">
            <a:off x="2697480" y="5065776"/>
            <a:ext cx="713232" cy="0"/>
          </a:xfrm>
          <a:prstGeom xmlns:a="http://schemas.openxmlformats.org/drawingml/2006/main" prst="straightConnector1">
            <a:avLst/>
          </a:prstGeom>
          <a:ln xmlns:a="http://schemas.openxmlformats.org/drawingml/2006/main" w="26650" cap="flat">
            <a:solidFill>
              <a:srgbClr val="E88C7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4" name="Google Shape;214;p4">
            <a:extLst xmlns:a="http://schemas.openxmlformats.org/drawingml/2006/main">
              <a:ext uri="{FF2B5EF4-FFF2-40B4-BE49-F238E27FC236}">
                <a16:creationId xmlns:a16="http://schemas.microsoft.com/office/drawing/2014/main" id="{4E01E0D0-F202-4EF4-ABAF-DA7651EF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4261104"/>
            <a:ext cx="1600200" cy="1627632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1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a9cf8cfdeff42d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950340" y="4325112"/>
            <a:ext cx="868416" cy="149961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16" name="Google Shape;216;p4">
            <a:extLst xmlns:a="http://schemas.openxmlformats.org/drawingml/2006/main">
              <a:ext uri="{FF2B5EF4-FFF2-40B4-BE49-F238E27FC236}">
                <a16:creationId xmlns:a16="http://schemas.microsoft.com/office/drawing/2014/main" id="{CA2C76FA-35A8-4AF7-93E3-8AFCD1C5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4176" y="5504688"/>
            <a:ext cx="896112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>
              <a:alpha val="96078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4">
            <a:extLst xmlns:a="http://schemas.openxmlformats.org/drawingml/2006/main">
              <a:ext uri="{FF2B5EF4-FFF2-40B4-BE49-F238E27FC236}">
                <a16:creationId xmlns:a16="http://schemas.microsoft.com/office/drawing/2014/main" id="{CB5422A3-2F7C-49A7-B66A-DF85232D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8184" y="5550408"/>
            <a:ext cx="76809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RENDERING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18" name="Google Shape;218;p4">
            <a:extLst xmlns:a="http://schemas.openxmlformats.org/drawingml/2006/main">
              <a:ext uri="{FF2B5EF4-FFF2-40B4-BE49-F238E27FC236}">
                <a16:creationId xmlns:a16="http://schemas.microsoft.com/office/drawing/2014/main" id="{0A4CBCA0-D96C-4277-B1F0-0BF413FDC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8112" y="4443984"/>
            <a:ext cx="22402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20"/>
              <a:buFont typeface="Comfortaa"/>
              <a:buNone/>
            </a:pPr>
            <a:r>
              <a:rPr sz="122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A better reference set creates a more confident design.</a:t>
            </a:r>
            <a:endParaRPr sz="12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19" name="Google Shape;219;p4">
            <a:extLst xmlns:a="http://schemas.openxmlformats.org/drawingml/2006/main">
              <a:ext uri="{FF2B5EF4-FFF2-40B4-BE49-F238E27FC236}">
                <a16:creationId xmlns:a16="http://schemas.microsoft.com/office/drawing/2014/main" id="{FC19BD78-CD5F-4C35-AEEA-C3C81FD2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8112" y="5001768"/>
            <a:ext cx="2212848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970"/>
              <a:buFont typeface="Inter"/>
              <a:buNone/>
            </a:pPr>
            <a:r>
              <a:rPr sz="97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Front view + side view + favorite expression</a:t>
            </a:r>
            <a:endParaRPr sz="97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20" name="Google Shape;220;p4">
            <a:extLst xmlns:a="http://schemas.openxmlformats.org/drawingml/2006/main">
              <a:ext uri="{FF2B5EF4-FFF2-40B4-BE49-F238E27FC236}">
                <a16:creationId xmlns:a16="http://schemas.microsoft.com/office/drawing/2014/main" id="{38F43084-9B2E-438E-9F91-45E3D4B46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7279904" y="5422758"/>
            <a:ext cx="171176" cy="13551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4">
            <a:extLst xmlns:a="http://schemas.openxmlformats.org/drawingml/2006/main">
              <a:ext uri="{FF2B5EF4-FFF2-40B4-BE49-F238E27FC236}">
                <a16:creationId xmlns:a16="http://schemas.microsoft.com/office/drawing/2014/main" id="{C77158F3-11F1-475E-AF84-F30A0917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7222846" y="5376398"/>
            <a:ext cx="78456" cy="855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4">
            <a:extLst xmlns:a="http://schemas.openxmlformats.org/drawingml/2006/main">
              <a:ext uri="{FF2B5EF4-FFF2-40B4-BE49-F238E27FC236}">
                <a16:creationId xmlns:a16="http://schemas.microsoft.com/office/drawing/2014/main" id="{91B8EC3C-B5FC-43CE-93C6-CB813182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7297735" y="5312207"/>
            <a:ext cx="74889" cy="8915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">
            <a:extLst xmlns:a="http://schemas.openxmlformats.org/drawingml/2006/main">
              <a:ext uri="{FF2B5EF4-FFF2-40B4-BE49-F238E27FC236}">
                <a16:creationId xmlns:a16="http://schemas.microsoft.com/office/drawing/2014/main" id="{8558DFFE-51A6-4CCB-ADFF-5965CC91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840000">
            <a:off x="7376190" y="5312207"/>
            <a:ext cx="74889" cy="8915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4">
            <a:extLst xmlns:a="http://schemas.openxmlformats.org/drawingml/2006/main">
              <a:ext uri="{FF2B5EF4-FFF2-40B4-BE49-F238E27FC236}">
                <a16:creationId xmlns:a16="http://schemas.microsoft.com/office/drawing/2014/main" id="{3B115C76-C603-4EA0-99C4-6A1ED510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560000">
            <a:off x="7447514" y="5376398"/>
            <a:ext cx="78456" cy="855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/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">
            <a:extLst xmlns:a="http://schemas.openxmlformats.org/drawingml/2006/main">
              <a:ext uri="{FF2B5EF4-FFF2-40B4-BE49-F238E27FC236}">
                <a16:creationId xmlns:a16="http://schemas.microsoft.com/office/drawing/2014/main" id="{0AA1F148-F442-4C29-A10C-F5D1E6D5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4096512"/>
            <a:ext cx="3218688" cy="1947672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 cmpd="sng">
            <a:solidFill>
              <a:srgbClr val="F6C7B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4">
            <a:extLst xmlns:a="http://schemas.openxmlformats.org/drawingml/2006/main">
              <a:ext uri="{FF2B5EF4-FFF2-40B4-BE49-F238E27FC236}">
                <a16:creationId xmlns:a16="http://schemas.microsoft.com/office/drawing/2014/main" id="{F7991CD1-A5BD-4595-A0D8-46DD3992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0496" y="4352544"/>
            <a:ext cx="265176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THE DESIGN BRIEF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27" name="Google Shape;227;p4">
            <a:extLst xmlns:a="http://schemas.openxmlformats.org/drawingml/2006/main">
              <a:ext uri="{FF2B5EF4-FFF2-40B4-BE49-F238E27FC236}">
                <a16:creationId xmlns:a16="http://schemas.microsoft.com/office/drawing/2014/main" id="{5DEE41CF-62F2-4E31-A618-B5CBA339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0496" y="4654296"/>
            <a:ext cx="2670048" cy="960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020"/>
              <a:buFont typeface="Inter"/>
              <a:buNone/>
            </a:pPr>
            <a:r>
              <a:rPr sz="1020">
                <a:solidFill>
                  <a:srgbClr val="3D302E"/>
                </a:solidFill>
                <a:latin typeface="Inter"/>
                <a:ea typeface="Inter"/>
                <a:cs typeface="Inter"/>
              </a:rPr>
              <a:t>Tell us the story behind the pet: a favorite outfit, a meaningful flower, a special pose or the feeling you want the piece to carry.</a:t>
            </a:r>
            <a:endParaRPr sz="10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28" name="Google Shape;228;p4">
            <a:extLst xmlns:a="http://schemas.openxmlformats.org/drawingml/2006/main">
              <a:ext uri="{FF2B5EF4-FFF2-40B4-BE49-F238E27FC236}">
                <a16:creationId xmlns:a16="http://schemas.microsoft.com/office/drawing/2014/main" id="{759DBDFE-F053-48A9-AF51-DF9050FC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0954512" y="5440680"/>
            <a:ext cx="265176" cy="243962"/>
          </a:xfrm>
          <a:prstGeom xmlns:a="http://schemas.openxmlformats.org/drawingml/2006/main" prst="heart">
            <a:avLst/>
          </a:prstGeom>
          <a:solidFill xmlns:a="http://schemas.openxmlformats.org/drawingml/2006/main">
            <a:srgbClr val="E88C78">
              <a:alpha val="92157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D8DB6C0C-23C8-4386-B03F-8FD235438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29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58bc4589c46cf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557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4" name="Google Shape;234;p5">
            <a:extLst xmlns:a="http://schemas.openxmlformats.org/drawingml/2006/main">
              <a:ext uri="{FF2B5EF4-FFF2-40B4-BE49-F238E27FC236}">
                <a16:creationId xmlns:a16="http://schemas.microsoft.com/office/drawing/2014/main" id="{13850E15-5551-49E2-9485-6AC6ECD5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35" name="Google Shape;235;p5">
            <a:extLst xmlns:a="http://schemas.openxmlformats.org/drawingml/2006/main">
              <a:ext uri="{FF2B5EF4-FFF2-40B4-BE49-F238E27FC236}">
                <a16:creationId xmlns:a16="http://schemas.microsoft.com/office/drawing/2014/main" id="{DE6CB7A6-9CC8-45B0-A726-C862D703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8368"/>
            <a:ext cx="1280160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CASE 01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36" name="Google Shape;236;p5">
            <a:extLst xmlns:a="http://schemas.openxmlformats.org/drawingml/2006/main">
              <a:ext uri="{FF2B5EF4-FFF2-40B4-BE49-F238E27FC236}">
                <a16:creationId xmlns:a16="http://schemas.microsoft.com/office/drawing/2014/main" id="{B9893908-EAE0-40EC-A0C4-B97A0596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96112"/>
            <a:ext cx="1069848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Royal Companions Portrait Medallion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37" name="Google Shape;237;p5">
            <a:extLst xmlns:a="http://schemas.openxmlformats.org/drawingml/2006/main">
              <a:ext uri="{FF2B5EF4-FFF2-40B4-BE49-F238E27FC236}">
                <a16:creationId xmlns:a16="http://schemas.microsoft.com/office/drawing/2014/main" id="{01DC99D9-7695-42EC-8182-9423FEA4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98448"/>
            <a:ext cx="106070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090"/>
              <a:buFont typeface="Inter"/>
              <a:buNone/>
            </a:pPr>
            <a:r>
              <a:rPr sz="1090">
                <a:solidFill>
                  <a:srgbClr val="766A67"/>
                </a:solidFill>
                <a:latin typeface="Inter"/>
                <a:ea typeface="Inter"/>
                <a:cs typeface="Inter"/>
              </a:rPr>
              <a:t>A cat and golden retriever are composed into one elegant, heirloom-style family portrait.</a:t>
            </a:r>
            <a:endParaRPr sz="109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38" name="Google Shape;238;p5">
            <a:extLst xmlns:a="http://schemas.openxmlformats.org/drawingml/2006/main">
              <a:ext uri="{FF2B5EF4-FFF2-40B4-BE49-F238E27FC236}">
                <a16:creationId xmlns:a16="http://schemas.microsoft.com/office/drawing/2014/main" id="{5EC19675-97C6-409A-8250-C2B6EDE7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5">
            <a:extLst xmlns:a="http://schemas.openxmlformats.org/drawingml/2006/main">
              <a:ext uri="{FF2B5EF4-FFF2-40B4-BE49-F238E27FC236}">
                <a16:creationId xmlns:a16="http://schemas.microsoft.com/office/drawing/2014/main" id="{338A6BFD-F4F8-4DA8-8FF1-9DE37FEC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5">
            <a:extLst xmlns:a="http://schemas.openxmlformats.org/drawingml/2006/main">
              <a:ext uri="{FF2B5EF4-FFF2-40B4-BE49-F238E27FC236}">
                <a16:creationId xmlns:a16="http://schemas.microsoft.com/office/drawing/2014/main" id="{5BAB20F4-1BE8-47B2-BE27-17CC3123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5">
            <a:extLst xmlns:a="http://schemas.openxmlformats.org/drawingml/2006/main">
              <a:ext uri="{FF2B5EF4-FFF2-40B4-BE49-F238E27FC236}">
                <a16:creationId xmlns:a16="http://schemas.microsoft.com/office/drawing/2014/main" id="{EC0307C1-6838-41F7-9EE4-6E8965E4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5">
            <a:extLst xmlns:a="http://schemas.openxmlformats.org/drawingml/2006/main">
              <a:ext uri="{FF2B5EF4-FFF2-40B4-BE49-F238E27FC236}">
                <a16:creationId xmlns:a16="http://schemas.microsoft.com/office/drawing/2014/main" id="{CA58F2F0-0FF8-445A-9346-B8DD71D9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3" name="Google Shape;243;p5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4" name="Google Shape;244;p5">
            <a:extLst xmlns:a="http://schemas.openxmlformats.org/drawingml/2006/main">
              <a:ext uri="{FF2B5EF4-FFF2-40B4-BE49-F238E27FC236}">
                <a16:creationId xmlns:a16="http://schemas.microsoft.com/office/drawing/2014/main" id="{4E6669C0-AD42-4C24-9CF2-A69B9C25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45" name="Google Shape;245;p5">
            <a:extLst xmlns:a="http://schemas.openxmlformats.org/drawingml/2006/main">
              <a:ext uri="{FF2B5EF4-FFF2-40B4-BE49-F238E27FC236}">
                <a16:creationId xmlns:a16="http://schemas.microsoft.com/office/drawing/2014/main" id="{795A4489-E49D-4770-A103-E9A0B648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05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46" name="Google Shape;246;p5">
            <a:extLst xmlns:a="http://schemas.openxmlformats.org/drawingml/2006/main">
              <a:ext uri="{FF2B5EF4-FFF2-40B4-BE49-F238E27FC236}">
                <a16:creationId xmlns:a16="http://schemas.microsoft.com/office/drawing/2014/main" id="{A2D6FA90-69E8-4906-9783-D2991457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28216"/>
            <a:ext cx="3337560" cy="3538728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47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7271fd7d01944f6">
            <a:alphaModFix/>
          </a:blip>
          <a:srcRect xmlns:a="http://schemas.openxmlformats.org/drawingml/2006/main" l="2000" t="0" r="6085" b="3000"/>
          <a:stretch xmlns:a="http://schemas.openxmlformats.org/drawingml/2006/main"/>
        </p:blipFill>
        <p:spPr>
          <a:xfrm xmlns:a="http://schemas.openxmlformats.org/drawingml/2006/main">
            <a:off x="722376" y="1792224"/>
            <a:ext cx="3209544" cy="34107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8" name="Google Shape;248;p5">
            <a:extLst xmlns:a="http://schemas.openxmlformats.org/drawingml/2006/main">
              <a:ext uri="{FF2B5EF4-FFF2-40B4-BE49-F238E27FC236}">
                <a16:creationId xmlns:a16="http://schemas.microsoft.com/office/drawing/2014/main" id="{EC699900-314B-41DE-B562-DCD5943C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882896"/>
            <a:ext cx="1243584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46A7B">
              <a:alpha val="96078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5">
            <a:extLst xmlns:a="http://schemas.openxmlformats.org/drawingml/2006/main">
              <a:ext uri="{FF2B5EF4-FFF2-40B4-BE49-F238E27FC236}">
                <a16:creationId xmlns:a16="http://schemas.microsoft.com/office/drawing/2014/main" id="{586386B9-15B9-4EC9-AD23-260134A6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4928616"/>
            <a:ext cx="1115568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SOURCE PORTRAIT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50" name="Google Shape;250;p5">
            <a:extLst xmlns:a="http://schemas.openxmlformats.org/drawingml/2006/main">
              <a:ext uri="{FF2B5EF4-FFF2-40B4-BE49-F238E27FC236}">
                <a16:creationId xmlns:a16="http://schemas.microsoft.com/office/drawing/2014/main" id="{66497972-B9FB-4DAA-8EC8-569AA47F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3017520"/>
            <a:ext cx="566928" cy="5669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25400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5">
            <a:extLst xmlns:a="http://schemas.openxmlformats.org/drawingml/2006/main">
              <a:ext uri="{FF2B5EF4-FFF2-40B4-BE49-F238E27FC236}">
                <a16:creationId xmlns:a16="http://schemas.microsoft.com/office/drawing/2014/main" id="{432B6C4C-2BA4-4A9A-B498-C71FB648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3136392"/>
            <a:ext cx="5669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sz="1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→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52" name="Google Shape;252;p5">
            <a:extLst xmlns:a="http://schemas.openxmlformats.org/drawingml/2006/main">
              <a:ext uri="{FF2B5EF4-FFF2-40B4-BE49-F238E27FC236}">
                <a16:creationId xmlns:a16="http://schemas.microsoft.com/office/drawing/2014/main" id="{15DCE203-E013-4C59-8982-47BA427F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728216"/>
            <a:ext cx="7004304" cy="3538728"/>
          </a:xfrm>
          <a:prstGeom xmlns:a="http://schemas.openxmlformats.org/drawingml/2006/main" prst="roundRect">
            <a:avLst>
              <a:gd name="adj" fmla="val 3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" name="Google Shape;253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1eabeedc3c6408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161407" y="1892808"/>
            <a:ext cx="5734050" cy="32004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4" name="Google Shape;254;p5">
            <a:extLst xmlns:a="http://schemas.openxmlformats.org/drawingml/2006/main">
              <a:ext uri="{FF2B5EF4-FFF2-40B4-BE49-F238E27FC236}">
                <a16:creationId xmlns:a16="http://schemas.microsoft.com/office/drawing/2014/main" id="{49D7AE45-3400-45B9-9081-8396AE8E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468112"/>
            <a:ext cx="5806440" cy="612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100"/>
              <a:buFont typeface="Inter"/>
              <a:buNone/>
            </a:pPr>
            <a:r>
              <a:rPr sz="1100">
                <a:solidFill>
                  <a:srgbClr val="3D302E"/>
                </a:solidFill>
                <a:latin typeface="Inter"/>
                <a:ea typeface="Inter"/>
                <a:cs typeface="Inter"/>
              </a:rPr>
              <a:t>The original photograph already feels like a formal family portrait. The design preserves that mood through an oval frame, floral vase, pearl collars and balanced two-pet composition.</a:t>
            </a:r>
            <a:endParaRPr sz="11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55" name="Google Shape;255;p5">
            <a:extLst xmlns:a="http://schemas.openxmlformats.org/drawingml/2006/main">
              <a:ext uri="{FF2B5EF4-FFF2-40B4-BE49-F238E27FC236}">
                <a16:creationId xmlns:a16="http://schemas.microsoft.com/office/drawing/2014/main" id="{B22BCFD6-9A93-4FF2-BDF5-62280CAB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4848" y="5495544"/>
            <a:ext cx="155448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12700" cmpd="sng">
            <a:solidFill>
              <a:srgbClr val="FBE6D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5">
            <a:extLst xmlns:a="http://schemas.openxmlformats.org/drawingml/2006/main">
              <a:ext uri="{FF2B5EF4-FFF2-40B4-BE49-F238E27FC236}">
                <a16:creationId xmlns:a16="http://schemas.microsoft.com/office/drawing/2014/main" id="{1894EF35-D008-492D-B354-5124756B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5591556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5">
            <a:extLst xmlns:a="http://schemas.openxmlformats.org/drawingml/2006/main">
              <a:ext uri="{FF2B5EF4-FFF2-40B4-BE49-F238E27FC236}">
                <a16:creationId xmlns:a16="http://schemas.microsoft.com/office/drawing/2014/main" id="{0D0B6A97-D814-4275-8B03-BA10E4A2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0024" y="5564124"/>
            <a:ext cx="12070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Two-pet composition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58" name="Google Shape;258;p5">
            <a:extLst xmlns:a="http://schemas.openxmlformats.org/drawingml/2006/main">
              <a:ext uri="{FF2B5EF4-FFF2-40B4-BE49-F238E27FC236}">
                <a16:creationId xmlns:a16="http://schemas.microsoft.com/office/drawing/2014/main" id="{7E0A8187-BCF2-4ACA-AC7E-EC3DCE25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056" y="5495544"/>
            <a:ext cx="155448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5">
            <a:extLst xmlns:a="http://schemas.openxmlformats.org/drawingml/2006/main">
              <a:ext uri="{FF2B5EF4-FFF2-40B4-BE49-F238E27FC236}">
                <a16:creationId xmlns:a16="http://schemas.microsoft.com/office/drawing/2014/main" id="{30EFC8C4-3114-4BDF-839A-94B97F21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5591556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5">
            <a:extLst xmlns:a="http://schemas.openxmlformats.org/drawingml/2006/main">
              <a:ext uri="{FF2B5EF4-FFF2-40B4-BE49-F238E27FC236}">
                <a16:creationId xmlns:a16="http://schemas.microsoft.com/office/drawing/2014/main" id="{9DB10BBE-319E-4E8A-8CEE-DA8E31A9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5564124"/>
            <a:ext cx="12070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Classical oval frame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61" name="Google Shape;261;p5">
            <a:extLst xmlns:a="http://schemas.openxmlformats.org/drawingml/2006/main">
              <a:ext uri="{FF2B5EF4-FFF2-40B4-BE49-F238E27FC236}">
                <a16:creationId xmlns:a16="http://schemas.microsoft.com/office/drawing/2014/main" id="{272F105F-8E8A-475A-A875-D3FF40EE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120" y="5495544"/>
            <a:ext cx="137160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12700" cmpd="sng">
            <a:solidFill>
              <a:srgbClr val="DFEEE6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5">
            <a:extLst xmlns:a="http://schemas.openxmlformats.org/drawingml/2006/main">
              <a:ext uri="{FF2B5EF4-FFF2-40B4-BE49-F238E27FC236}">
                <a16:creationId xmlns:a16="http://schemas.microsoft.com/office/drawing/2014/main" id="{B4203366-1B10-424E-84C3-517319C0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4704" y="5591556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5">
            <a:extLst xmlns:a="http://schemas.openxmlformats.org/drawingml/2006/main">
              <a:ext uri="{FF2B5EF4-FFF2-40B4-BE49-F238E27FC236}">
                <a16:creationId xmlns:a16="http://schemas.microsoft.com/office/drawing/2014/main" id="{44A90B6D-A297-46F3-B87A-A3F59A20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9296" y="5564124"/>
            <a:ext cx="102412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Floral storytelling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64" name="Google Shape;264;p5">
            <a:extLst xmlns:a="http://schemas.openxmlformats.org/drawingml/2006/main">
              <a:ext uri="{FF2B5EF4-FFF2-40B4-BE49-F238E27FC236}">
                <a16:creationId xmlns:a16="http://schemas.microsoft.com/office/drawing/2014/main" id="{BC1BA479-B570-4A84-861A-8C74E276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4848" y="5897880"/>
            <a:ext cx="155448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12700" cmpd="sng">
            <a:solidFill>
              <a:srgbClr val="DCECF3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5">
            <a:extLst xmlns:a="http://schemas.openxmlformats.org/drawingml/2006/main">
              <a:ext uri="{FF2B5EF4-FFF2-40B4-BE49-F238E27FC236}">
                <a16:creationId xmlns:a16="http://schemas.microsoft.com/office/drawing/2014/main" id="{1DE999FE-D83C-4F8A-AE09-9E2DF05E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5432" y="5993892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5">
            <a:extLst xmlns:a="http://schemas.openxmlformats.org/drawingml/2006/main">
              <a:ext uri="{FF2B5EF4-FFF2-40B4-BE49-F238E27FC236}">
                <a16:creationId xmlns:a16="http://schemas.microsoft.com/office/drawing/2014/main" id="{15FE3530-C08C-4D73-95AD-81C948C5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0024" y="5966460"/>
            <a:ext cx="12070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Pearl-collar detail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67" name="Google Shape;267;p5">
            <a:extLst xmlns:a="http://schemas.openxmlformats.org/drawingml/2006/main">
              <a:ext uri="{FF2B5EF4-FFF2-40B4-BE49-F238E27FC236}">
                <a16:creationId xmlns:a16="http://schemas.microsoft.com/office/drawing/2014/main" id="{5258E5EE-E486-4B98-BE9B-80ABDC9A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056" y="5897880"/>
            <a:ext cx="1298448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12700" cmpd="sng">
            <a:solidFill>
              <a:srgbClr val="E8E0E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5">
            <a:extLst xmlns:a="http://schemas.openxmlformats.org/drawingml/2006/main">
              <a:ext uri="{FF2B5EF4-FFF2-40B4-BE49-F238E27FC236}">
                <a16:creationId xmlns:a16="http://schemas.microsoft.com/office/drawing/2014/main" id="{E7D5F2FF-8A40-4A96-A45B-B362976E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5993892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/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5">
            <a:extLst xmlns:a="http://schemas.openxmlformats.org/drawingml/2006/main">
              <a:ext uri="{FF2B5EF4-FFF2-40B4-BE49-F238E27FC236}">
                <a16:creationId xmlns:a16="http://schemas.microsoft.com/office/drawing/2014/main" id="{A4E09AAE-1B02-4683-936C-339ACC86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5966460"/>
            <a:ext cx="950976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Heirloom mood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3EE41C77-ADC8-43C7-99E0-F1E587E1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3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fe0a1f3774033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095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5" name="Google Shape;275;p6">
            <a:extLst xmlns:a="http://schemas.openxmlformats.org/drawingml/2006/main">
              <a:ext uri="{FF2B5EF4-FFF2-40B4-BE49-F238E27FC236}">
                <a16:creationId xmlns:a16="http://schemas.microsoft.com/office/drawing/2014/main" id="{E4E2A4AE-0988-40EA-AC07-E4123064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6" name="Google Shape;276;p6">
            <a:extLst xmlns:a="http://schemas.openxmlformats.org/drawingml/2006/main">
              <a:ext uri="{FF2B5EF4-FFF2-40B4-BE49-F238E27FC236}">
                <a16:creationId xmlns:a16="http://schemas.microsoft.com/office/drawing/2014/main" id="{EA76597D-B7E4-47B2-8F37-9A121B33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8368"/>
            <a:ext cx="1280160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CASE 02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7" name="Google Shape;277;p6">
            <a:extLst xmlns:a="http://schemas.openxmlformats.org/drawingml/2006/main">
              <a:ext uri="{FF2B5EF4-FFF2-40B4-BE49-F238E27FC236}">
                <a16:creationId xmlns:a16="http://schemas.microsoft.com/office/drawing/2014/main" id="{35E222DA-9A33-4D76-94E7-CA516A48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96112"/>
            <a:ext cx="1069848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Cloud Pup Portrait Charm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8" name="Google Shape;278;p6">
            <a:extLst xmlns:a="http://schemas.openxmlformats.org/drawingml/2006/main">
              <a:ext uri="{FF2B5EF4-FFF2-40B4-BE49-F238E27FC236}">
                <a16:creationId xmlns:a16="http://schemas.microsoft.com/office/drawing/2014/main" id="{E6B10EBB-CABC-49DC-861D-DA1C7380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98448"/>
            <a:ext cx="106070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090"/>
              <a:buFont typeface="Inter"/>
              <a:buNone/>
            </a:pPr>
            <a:r>
              <a:rPr sz="1090">
                <a:solidFill>
                  <a:srgbClr val="766A67"/>
                </a:solidFill>
                <a:latin typeface="Inter"/>
                <a:ea typeface="Inter"/>
                <a:cs typeface="Inter"/>
              </a:rPr>
              <a:t>Soft curls, round eyes and a cheerful little tongue become a compact sculptural character.</a:t>
            </a:r>
            <a:endParaRPr sz="109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79" name="Google Shape;279;p6">
            <a:extLst xmlns:a="http://schemas.openxmlformats.org/drawingml/2006/main">
              <a:ext uri="{FF2B5EF4-FFF2-40B4-BE49-F238E27FC236}">
                <a16:creationId xmlns:a16="http://schemas.microsoft.com/office/drawing/2014/main" id="{9F77F604-A7C7-4F07-9A50-663C1C67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6">
            <a:extLst xmlns:a="http://schemas.openxmlformats.org/drawingml/2006/main">
              <a:ext uri="{FF2B5EF4-FFF2-40B4-BE49-F238E27FC236}">
                <a16:creationId xmlns:a16="http://schemas.microsoft.com/office/drawing/2014/main" id="{641E6C0C-412F-4386-8CBA-88139863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6">
            <a:extLst xmlns:a="http://schemas.openxmlformats.org/drawingml/2006/main">
              <a:ext uri="{FF2B5EF4-FFF2-40B4-BE49-F238E27FC236}">
                <a16:creationId xmlns:a16="http://schemas.microsoft.com/office/drawing/2014/main" id="{46B42914-B7D5-42A5-A1D5-1874E720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6">
            <a:extLst xmlns:a="http://schemas.openxmlformats.org/drawingml/2006/main">
              <a:ext uri="{FF2B5EF4-FFF2-40B4-BE49-F238E27FC236}">
                <a16:creationId xmlns:a16="http://schemas.microsoft.com/office/drawing/2014/main" id="{7392ED58-578B-4B27-B08D-5622610C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6">
            <a:extLst xmlns:a="http://schemas.openxmlformats.org/drawingml/2006/main">
              <a:ext uri="{FF2B5EF4-FFF2-40B4-BE49-F238E27FC236}">
                <a16:creationId xmlns:a16="http://schemas.microsoft.com/office/drawing/2014/main" id="{E00985FC-0017-4F3E-AD23-84101956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0" name="Google Shape;284;p6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5" name="Google Shape;285;p6">
            <a:extLst xmlns:a="http://schemas.openxmlformats.org/drawingml/2006/main">
              <a:ext uri="{FF2B5EF4-FFF2-40B4-BE49-F238E27FC236}">
                <a16:creationId xmlns:a16="http://schemas.microsoft.com/office/drawing/2014/main" id="{AA17D92E-C02E-42EA-AA64-5F0DADFA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86" name="Google Shape;286;p6">
            <a:extLst xmlns:a="http://schemas.openxmlformats.org/drawingml/2006/main">
              <a:ext uri="{FF2B5EF4-FFF2-40B4-BE49-F238E27FC236}">
                <a16:creationId xmlns:a16="http://schemas.microsoft.com/office/drawing/2014/main" id="{06D6CC7D-4BBB-44E2-8F8B-6A9912CC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06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87" name="Google Shape;287;p6">
            <a:extLst xmlns:a="http://schemas.openxmlformats.org/drawingml/2006/main">
              <a:ext uri="{FF2B5EF4-FFF2-40B4-BE49-F238E27FC236}">
                <a16:creationId xmlns:a16="http://schemas.microsoft.com/office/drawing/2014/main" id="{C0916C9F-DB8E-4709-AEE6-DCC91718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19072"/>
            <a:ext cx="2103120" cy="4224528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288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f370d041c3a40fd">
            <a:alphaModFix/>
          </a:blip>
          <a:srcRect xmlns:a="http://schemas.openxmlformats.org/drawingml/2006/main" l="2000" t="4000" r="38043" b="11000"/>
          <a:stretch xmlns:a="http://schemas.openxmlformats.org/drawingml/2006/main"/>
        </p:blipFill>
        <p:spPr>
          <a:xfrm xmlns:a="http://schemas.openxmlformats.org/drawingml/2006/main">
            <a:off x="722376" y="1783080"/>
            <a:ext cx="1975104" cy="4096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9" name="Google Shape;289;p6">
            <a:extLst xmlns:a="http://schemas.openxmlformats.org/drawingml/2006/main">
              <a:ext uri="{FF2B5EF4-FFF2-40B4-BE49-F238E27FC236}">
                <a16:creationId xmlns:a16="http://schemas.microsoft.com/office/drawing/2014/main" id="{26285D93-508A-470A-BFB9-AD8DE181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5559552"/>
            <a:ext cx="1207008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78B7C7">
              <a:alpha val="96078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6">
            <a:extLst xmlns:a="http://schemas.openxmlformats.org/drawingml/2006/main">
              <a:ext uri="{FF2B5EF4-FFF2-40B4-BE49-F238E27FC236}">
                <a16:creationId xmlns:a16="http://schemas.microsoft.com/office/drawing/2014/main" id="{7A599287-8A81-420F-A361-589171AA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5605272"/>
            <a:ext cx="1078992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FRONT REFERENCE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291" name="Google Shape;291;p6">
            <a:extLst xmlns:a="http://schemas.openxmlformats.org/drawingml/2006/main">
              <a:ext uri="{FF2B5EF4-FFF2-40B4-BE49-F238E27FC236}">
                <a16:creationId xmlns:a16="http://schemas.microsoft.com/office/drawing/2014/main" id="{F748ED4E-4106-49DB-8638-89569661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1719072"/>
            <a:ext cx="2103120" cy="4224528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8" name="Google Shape;292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26a29deb4634c62">
            <a:alphaModFix/>
          </a:blip>
          <a:srcRect xmlns:a="http://schemas.openxmlformats.org/drawingml/2006/main" l="2000" t="0" r="45864" b="10000"/>
          <a:stretch xmlns:a="http://schemas.openxmlformats.org/drawingml/2006/main"/>
        </p:blipFill>
        <p:spPr>
          <a:xfrm xmlns:a="http://schemas.openxmlformats.org/drawingml/2006/main">
            <a:off x="2971800" y="1783080"/>
            <a:ext cx="1975104" cy="40965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3" name="Google Shape;293;p6">
            <a:extLst xmlns:a="http://schemas.openxmlformats.org/drawingml/2006/main">
              <a:ext uri="{FF2B5EF4-FFF2-40B4-BE49-F238E27FC236}">
                <a16:creationId xmlns:a16="http://schemas.microsoft.com/office/drawing/2014/main" id="{90762343-A48E-4719-BB47-C90B619E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5559552"/>
            <a:ext cx="1234440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9DBAA9">
              <a:alpha val="96078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6">
            <a:extLst xmlns:a="http://schemas.openxmlformats.org/drawingml/2006/main">
              <a:ext uri="{FF2B5EF4-FFF2-40B4-BE49-F238E27FC236}">
                <a16:creationId xmlns:a16="http://schemas.microsoft.com/office/drawing/2014/main" id="{E5153C4A-077C-4180-88C2-57D06FDF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5605272"/>
            <a:ext cx="1106424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SHAPE REFERENCE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341" name="Google Shape;295;p6"/>
          <p:cNvCxnSpPr/>
          <p:nvPr/>
        </p:nvCxnSpPr>
        <p:spPr>
          <a:xfrm xmlns:a="http://schemas.openxmlformats.org/drawingml/2006/main">
            <a:off x="5138928" y="3749040"/>
            <a:ext cx="594360" cy="0"/>
          </a:xfrm>
          <a:prstGeom xmlns:a="http://schemas.openxmlformats.org/drawingml/2006/main" prst="straightConnector1">
            <a:avLst/>
          </a:prstGeom>
          <a:ln xmlns:a="http://schemas.openxmlformats.org/drawingml/2006/main" w="26650" cap="flat">
            <a:solidFill>
              <a:srgbClr val="E88C7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96" name="Google Shape;296;p6">
            <a:extLst xmlns:a="http://schemas.openxmlformats.org/drawingml/2006/main">
              <a:ext uri="{FF2B5EF4-FFF2-40B4-BE49-F238E27FC236}">
                <a16:creationId xmlns:a16="http://schemas.microsoft.com/office/drawing/2014/main" id="{14679AB5-A52F-410E-BF76-4CED1EDE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9592" y="1719072"/>
            <a:ext cx="2331720" cy="4224528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3" name="Google Shape;297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1fdfc34e0d4b4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080760" y="2164218"/>
            <a:ext cx="1920240" cy="33159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8" name="Google Shape;298;p6">
            <a:extLst xmlns:a="http://schemas.openxmlformats.org/drawingml/2006/main">
              <a:ext uri="{FF2B5EF4-FFF2-40B4-BE49-F238E27FC236}">
                <a16:creationId xmlns:a16="http://schemas.microsoft.com/office/drawing/2014/main" id="{EF34906D-6B15-4304-B855-948D1460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5394960"/>
            <a:ext cx="1572768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/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6">
            <a:extLst xmlns:a="http://schemas.openxmlformats.org/drawingml/2006/main">
              <a:ext uri="{FF2B5EF4-FFF2-40B4-BE49-F238E27FC236}">
                <a16:creationId xmlns:a16="http://schemas.microsoft.com/office/drawing/2014/main" id="{D095EA73-155C-44C4-B259-36E554D1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5486400"/>
            <a:ext cx="12801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"/>
              <a:buFont typeface="Inter"/>
              <a:buNone/>
            </a:pPr>
            <a:r>
              <a:rPr sz="74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PORTRAIT CHARM</a:t>
            </a:r>
            <a:endParaRPr sz="7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00" name="Google Shape;300;p6">
            <a:extLst xmlns:a="http://schemas.openxmlformats.org/drawingml/2006/main">
              <a:ext uri="{FF2B5EF4-FFF2-40B4-BE49-F238E27FC236}">
                <a16:creationId xmlns:a16="http://schemas.microsoft.com/office/drawing/2014/main" id="{FCD9964F-C80C-4BA9-BEA2-5B5E3BDE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1856232"/>
            <a:ext cx="274320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450"/>
              <a:buFont typeface="Comfortaa"/>
              <a:buNone/>
            </a:pPr>
            <a:r>
              <a:rPr sz="14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Signature details captured</a:t>
            </a:r>
            <a:endParaRPr sz="14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01" name="Google Shape;301;p6">
            <a:extLst xmlns:a="http://schemas.openxmlformats.org/drawingml/2006/main">
              <a:ext uri="{FF2B5EF4-FFF2-40B4-BE49-F238E27FC236}">
                <a16:creationId xmlns:a16="http://schemas.microsoft.com/office/drawing/2014/main" id="{2AC91759-A297-47BA-B553-21B87EC3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2395728"/>
            <a:ext cx="224028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12700" cmpd="sng">
            <a:solidFill>
              <a:srgbClr val="DCECF3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6">
            <a:extLst xmlns:a="http://schemas.openxmlformats.org/drawingml/2006/main">
              <a:ext uri="{FF2B5EF4-FFF2-40B4-BE49-F238E27FC236}">
                <a16:creationId xmlns:a16="http://schemas.microsoft.com/office/drawing/2014/main" id="{AF82F169-DF62-4154-9811-E32FF6326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656" y="2491740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6">
            <a:extLst xmlns:a="http://schemas.openxmlformats.org/drawingml/2006/main">
              <a:ext uri="{FF2B5EF4-FFF2-40B4-BE49-F238E27FC236}">
                <a16:creationId xmlns:a16="http://schemas.microsoft.com/office/drawing/2014/main" id="{27B6D95A-A335-4F93-881E-641A1B86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2464308"/>
            <a:ext cx="18928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Cloud-like coat volume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04" name="Google Shape;304;p6">
            <a:extLst xmlns:a="http://schemas.openxmlformats.org/drawingml/2006/main">
              <a:ext uri="{FF2B5EF4-FFF2-40B4-BE49-F238E27FC236}">
                <a16:creationId xmlns:a16="http://schemas.microsoft.com/office/drawing/2014/main" id="{9BE7085F-66AA-4A34-B7EC-32019E24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2862072"/>
            <a:ext cx="224028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12700" cmpd="sng">
            <a:solidFill>
              <a:srgbClr val="DFEEE6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6">
            <a:extLst xmlns:a="http://schemas.openxmlformats.org/drawingml/2006/main">
              <a:ext uri="{FF2B5EF4-FFF2-40B4-BE49-F238E27FC236}">
                <a16:creationId xmlns:a16="http://schemas.microsoft.com/office/drawing/2014/main" id="{3AF2C416-6EAF-4B17-89F2-C5D0092C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656" y="2958084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6">
            <a:extLst xmlns:a="http://schemas.openxmlformats.org/drawingml/2006/main">
              <a:ext uri="{FF2B5EF4-FFF2-40B4-BE49-F238E27FC236}">
                <a16:creationId xmlns:a16="http://schemas.microsoft.com/office/drawing/2014/main" id="{AFDEE3D4-FA68-4960-8BA6-08758190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2930652"/>
            <a:ext cx="189280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Round, dark button eyes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07" name="Google Shape;307;p6">
            <a:extLst xmlns:a="http://schemas.openxmlformats.org/drawingml/2006/main">
              <a:ext uri="{FF2B5EF4-FFF2-40B4-BE49-F238E27FC236}">
                <a16:creationId xmlns:a16="http://schemas.microsoft.com/office/drawing/2014/main" id="{DC2D12BA-6717-4CD4-8115-E5E9D4C1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3328416"/>
            <a:ext cx="251460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12700" cmpd="sng">
            <a:solidFill>
              <a:srgbClr val="FBE6D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6">
            <a:extLst xmlns:a="http://schemas.openxmlformats.org/drawingml/2006/main">
              <a:ext uri="{FF2B5EF4-FFF2-40B4-BE49-F238E27FC236}">
                <a16:creationId xmlns:a16="http://schemas.microsoft.com/office/drawing/2014/main" id="{120C3751-A25F-43ED-8CFB-EC1688EA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656" y="3424428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6">
            <a:extLst xmlns:a="http://schemas.openxmlformats.org/drawingml/2006/main">
              <a:ext uri="{FF2B5EF4-FFF2-40B4-BE49-F238E27FC236}">
                <a16:creationId xmlns:a16="http://schemas.microsoft.com/office/drawing/2014/main" id="{6A5D00BC-DABF-4690-8335-E0DED8AD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3396996"/>
            <a:ext cx="216712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Friendly, youthful expression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10" name="Google Shape;310;p6">
            <a:extLst xmlns:a="http://schemas.openxmlformats.org/drawingml/2006/main">
              <a:ext uri="{FF2B5EF4-FFF2-40B4-BE49-F238E27FC236}">
                <a16:creationId xmlns:a16="http://schemas.microsoft.com/office/drawing/2014/main" id="{03D9C35D-A99E-4493-9F4B-705AE2BA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3794760"/>
            <a:ext cx="242316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6">
            <a:extLst xmlns:a="http://schemas.openxmlformats.org/drawingml/2006/main">
              <a:ext uri="{FF2B5EF4-FFF2-40B4-BE49-F238E27FC236}">
                <a16:creationId xmlns:a16="http://schemas.microsoft.com/office/drawing/2014/main" id="{0662CBAA-D0AE-4043-8BDC-0000A8CF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656" y="3890772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6">
            <a:extLst xmlns:a="http://schemas.openxmlformats.org/drawingml/2006/main">
              <a:ext uri="{FF2B5EF4-FFF2-40B4-BE49-F238E27FC236}">
                <a16:creationId xmlns:a16="http://schemas.microsoft.com/office/drawing/2014/main" id="{0102CF79-2524-402A-A798-33B72225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3863340"/>
            <a:ext cx="20756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Compact readable silhouette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13" name="Google Shape;313;p6">
            <a:extLst xmlns:a="http://schemas.openxmlformats.org/drawingml/2006/main">
              <a:ext uri="{FF2B5EF4-FFF2-40B4-BE49-F238E27FC236}">
                <a16:creationId xmlns:a16="http://schemas.microsoft.com/office/drawing/2014/main" id="{12766223-CE7C-4ED6-B63A-2E7DB62A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4498848"/>
            <a:ext cx="265176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1250"/>
              <a:buFont typeface="Comfortaa"/>
              <a:buNone/>
            </a:pPr>
            <a:r>
              <a:rPr sz="1250" b="1">
                <a:solidFill>
                  <a:srgbClr val="C96E5E"/>
                </a:solidFill>
                <a:latin typeface="Comfortaa"/>
                <a:ea typeface="Comfortaa"/>
                <a:cs typeface="Comfortaa"/>
              </a:rPr>
              <a:t>Why multiple photos matter</a:t>
            </a:r>
            <a:endParaRPr sz="12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14" name="Google Shape;314;p6">
            <a:extLst xmlns:a="http://schemas.openxmlformats.org/drawingml/2006/main">
              <a:ext uri="{FF2B5EF4-FFF2-40B4-BE49-F238E27FC236}">
                <a16:creationId xmlns:a16="http://schemas.microsoft.com/office/drawing/2014/main" id="{547DD81B-93B8-4776-B48F-FD9D104F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072" y="4882896"/>
            <a:ext cx="2606040" cy="960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80"/>
              <a:buFont typeface="Inter"/>
              <a:buNone/>
            </a:pPr>
            <a:r>
              <a:rPr sz="980">
                <a:solidFill>
                  <a:srgbClr val="766A67"/>
                </a:solidFill>
                <a:latin typeface="Inter"/>
                <a:ea typeface="Inter"/>
                <a:cs typeface="Inter"/>
              </a:rPr>
              <a:t>One image shows the lively expression; the second clarifies the head shape and coat structure. Together, they support a more faithful likeness.</a:t>
            </a:r>
            <a:endParaRPr sz="9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15" name="Google Shape;315;p6">
            <a:extLst xmlns:a="http://schemas.openxmlformats.org/drawingml/2006/main">
              <a:ext uri="{FF2B5EF4-FFF2-40B4-BE49-F238E27FC236}">
                <a16:creationId xmlns:a16="http://schemas.microsoft.com/office/drawing/2014/main" id="{5F5ADF7B-AC38-45AF-98D2-22042F03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991088" y="1828800"/>
            <a:ext cx="237744" cy="237744"/>
          </a:xfrm>
          <a:prstGeom xmlns:a="http://schemas.openxmlformats.org/drawingml/2006/main" prst="star4">
            <a:avLst>
              <a:gd name="adj" fmla="val 12500"/>
            </a:avLst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65FDE684-3387-4655-B643-419B3CB0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3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1e1b6c0bb455a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56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1" name="Google Shape;321;p7">
            <a:extLst xmlns:a="http://schemas.openxmlformats.org/drawingml/2006/main">
              <a:ext uri="{FF2B5EF4-FFF2-40B4-BE49-F238E27FC236}">
                <a16:creationId xmlns:a16="http://schemas.microsoft.com/office/drawing/2014/main" id="{54165587-BDD9-486D-A8A0-BC91502B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22" name="Google Shape;322;p7">
            <a:extLst xmlns:a="http://schemas.openxmlformats.org/drawingml/2006/main">
              <a:ext uri="{FF2B5EF4-FFF2-40B4-BE49-F238E27FC236}">
                <a16:creationId xmlns:a16="http://schemas.microsoft.com/office/drawing/2014/main" id="{56FAA9F5-0882-4EA9-AF43-2D31AE88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8368"/>
            <a:ext cx="1280160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CASE 03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23" name="Google Shape;323;p7">
            <a:extLst xmlns:a="http://schemas.openxmlformats.org/drawingml/2006/main">
              <a:ext uri="{FF2B5EF4-FFF2-40B4-BE49-F238E27FC236}">
                <a16:creationId xmlns:a16="http://schemas.microsoft.com/office/drawing/2014/main" id="{8F1EB464-2B53-4962-A3FE-36CBE9E8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96112"/>
            <a:ext cx="1069848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Silver Sprint Whippet Pendant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24" name="Google Shape;324;p7">
            <a:extLst xmlns:a="http://schemas.openxmlformats.org/drawingml/2006/main">
              <a:ext uri="{FF2B5EF4-FFF2-40B4-BE49-F238E27FC236}">
                <a16:creationId xmlns:a16="http://schemas.microsoft.com/office/drawing/2014/main" id="{8CE43BEE-7D5A-4AA1-94F2-134B7797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98448"/>
            <a:ext cx="106070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090"/>
              <a:buFont typeface="Inter"/>
              <a:buNone/>
            </a:pPr>
            <a:r>
              <a:rPr sz="1090">
                <a:solidFill>
                  <a:srgbClr val="766A67"/>
                </a:solidFill>
                <a:latin typeface="Inter"/>
                <a:ea typeface="Inter"/>
                <a:cs typeface="Inter"/>
              </a:rPr>
              <a:t>A three-view design preserves graceful anatomy, brindle markings and the signature orange collar.</a:t>
            </a:r>
            <a:endParaRPr sz="109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25" name="Google Shape;325;p7">
            <a:extLst xmlns:a="http://schemas.openxmlformats.org/drawingml/2006/main">
              <a:ext uri="{FF2B5EF4-FFF2-40B4-BE49-F238E27FC236}">
                <a16:creationId xmlns:a16="http://schemas.microsoft.com/office/drawing/2014/main" id="{A7F05D59-AF83-4CC9-95B5-F507A489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7">
            <a:extLst xmlns:a="http://schemas.openxmlformats.org/drawingml/2006/main">
              <a:ext uri="{FF2B5EF4-FFF2-40B4-BE49-F238E27FC236}">
                <a16:creationId xmlns:a16="http://schemas.microsoft.com/office/drawing/2014/main" id="{991E335B-AA16-460F-A204-85438DA0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7">
            <a:extLst xmlns:a="http://schemas.openxmlformats.org/drawingml/2006/main">
              <a:ext uri="{FF2B5EF4-FFF2-40B4-BE49-F238E27FC236}">
                <a16:creationId xmlns:a16="http://schemas.microsoft.com/office/drawing/2014/main" id="{AFCD6D93-493B-4A7D-A9D0-84AA5E15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7">
            <a:extLst xmlns:a="http://schemas.openxmlformats.org/drawingml/2006/main">
              <a:ext uri="{FF2B5EF4-FFF2-40B4-BE49-F238E27FC236}">
                <a16:creationId xmlns:a16="http://schemas.microsoft.com/office/drawing/2014/main" id="{DE5C1586-14E2-4511-AE21-54547F66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7">
            <a:extLst xmlns:a="http://schemas.openxmlformats.org/drawingml/2006/main">
              <a:ext uri="{FF2B5EF4-FFF2-40B4-BE49-F238E27FC236}">
                <a16:creationId xmlns:a16="http://schemas.microsoft.com/office/drawing/2014/main" id="{64924CBE-EA34-4F68-9532-BA2BFB0A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2" name="Google Shape;330;p7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1" name="Google Shape;331;p7">
            <a:extLst xmlns:a="http://schemas.openxmlformats.org/drawingml/2006/main">
              <a:ext uri="{FF2B5EF4-FFF2-40B4-BE49-F238E27FC236}">
                <a16:creationId xmlns:a16="http://schemas.microsoft.com/office/drawing/2014/main" id="{26A2BA75-B3C5-49C5-A103-B1BF9DC8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32" name="Google Shape;332;p7">
            <a:extLst xmlns:a="http://schemas.openxmlformats.org/drawingml/2006/main">
              <a:ext uri="{FF2B5EF4-FFF2-40B4-BE49-F238E27FC236}">
                <a16:creationId xmlns:a16="http://schemas.microsoft.com/office/drawing/2014/main" id="{6D826F4C-80FC-4C90-B7A7-A000ED194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07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33" name="Google Shape;333;p7">
            <a:extLst xmlns:a="http://schemas.openxmlformats.org/drawingml/2006/main">
              <a:ext uri="{FF2B5EF4-FFF2-40B4-BE49-F238E27FC236}">
                <a16:creationId xmlns:a16="http://schemas.microsoft.com/office/drawing/2014/main" id="{D7498B73-BF2B-4EA8-AD94-D7BA2403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19072"/>
            <a:ext cx="1975104" cy="34290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6" name="Google Shape;334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1faffdebf054fb5">
            <a:alphaModFix/>
          </a:blip>
          <a:srcRect xmlns:a="http://schemas.openxmlformats.org/drawingml/2006/main" l="0" t="2000" r="28441" b="2000"/>
          <a:stretch xmlns:a="http://schemas.openxmlformats.org/drawingml/2006/main"/>
        </p:blipFill>
        <p:spPr>
          <a:xfrm xmlns:a="http://schemas.openxmlformats.org/drawingml/2006/main">
            <a:off x="722376" y="1783080"/>
            <a:ext cx="1847088" cy="33009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5" name="Google Shape;335;p7">
            <a:extLst xmlns:a="http://schemas.openxmlformats.org/drawingml/2006/main">
              <a:ext uri="{FF2B5EF4-FFF2-40B4-BE49-F238E27FC236}">
                <a16:creationId xmlns:a16="http://schemas.microsoft.com/office/drawing/2014/main" id="{376D633C-66DC-49BE-A9E0-A941A902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764024"/>
            <a:ext cx="1252728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9DBAA9">
              <a:alpha val="96078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7">
            <a:extLst xmlns:a="http://schemas.openxmlformats.org/drawingml/2006/main">
              <a:ext uri="{FF2B5EF4-FFF2-40B4-BE49-F238E27FC236}">
                <a16:creationId xmlns:a16="http://schemas.microsoft.com/office/drawing/2014/main" id="{87224DE2-4921-4D4D-A0EA-B3630F42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4809744"/>
            <a:ext cx="1124712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BODY + MARKINGS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37" name="Google Shape;337;p7">
            <a:extLst xmlns:a="http://schemas.openxmlformats.org/drawingml/2006/main">
              <a:ext uri="{FF2B5EF4-FFF2-40B4-BE49-F238E27FC236}">
                <a16:creationId xmlns:a16="http://schemas.microsoft.com/office/drawing/2014/main" id="{E95179EF-880D-4BB6-9503-BB04B8C5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776" y="1719072"/>
            <a:ext cx="1975104" cy="34290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0" name="Google Shape;338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85ce49106be4ebe">
            <a:alphaModFix/>
          </a:blip>
          <a:srcRect xmlns:a="http://schemas.openxmlformats.org/drawingml/2006/main" l="0" t="2000" r="28441" b="2000"/>
          <a:stretch xmlns:a="http://schemas.openxmlformats.org/drawingml/2006/main"/>
        </p:blipFill>
        <p:spPr>
          <a:xfrm xmlns:a="http://schemas.openxmlformats.org/drawingml/2006/main">
            <a:off x="2843784" y="1783080"/>
            <a:ext cx="1847088" cy="33009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9" name="Google Shape;339;p7">
            <a:extLst xmlns:a="http://schemas.openxmlformats.org/drawingml/2006/main">
              <a:ext uri="{FF2B5EF4-FFF2-40B4-BE49-F238E27FC236}">
                <a16:creationId xmlns:a16="http://schemas.microsoft.com/office/drawing/2014/main" id="{A04CEB0C-19BD-41B1-A1E2-6DE429EF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9504" y="4764024"/>
            <a:ext cx="1152144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78B7C7">
              <a:alpha val="96078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7">
            <a:extLst xmlns:a="http://schemas.openxmlformats.org/drawingml/2006/main">
              <a:ext uri="{FF2B5EF4-FFF2-40B4-BE49-F238E27FC236}">
                <a16:creationId xmlns:a16="http://schemas.microsoft.com/office/drawing/2014/main" id="{C0621289-EEE3-4F83-8C97-07C080B1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4809744"/>
            <a:ext cx="1024128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FACE + PROFILE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383" name="Google Shape;341;p7"/>
          <p:cNvCxnSpPr/>
          <p:nvPr/>
        </p:nvCxnSpPr>
        <p:spPr>
          <a:xfrm xmlns:a="http://schemas.openxmlformats.org/drawingml/2006/main">
            <a:off x="4882896" y="3337560"/>
            <a:ext cx="530352" cy="0"/>
          </a:xfrm>
          <a:prstGeom xmlns:a="http://schemas.openxmlformats.org/drawingml/2006/main" prst="straightConnector1">
            <a:avLst/>
          </a:prstGeom>
          <a:ln xmlns:a="http://schemas.openxmlformats.org/drawingml/2006/main" w="26650" cap="flat">
            <a:solidFill>
              <a:srgbClr val="E88C7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2" name="Google Shape;342;p7">
            <a:extLst xmlns:a="http://schemas.openxmlformats.org/drawingml/2006/main">
              <a:ext uri="{FF2B5EF4-FFF2-40B4-BE49-F238E27FC236}">
                <a16:creationId xmlns:a16="http://schemas.microsoft.com/office/drawing/2014/main" id="{74E7CC74-237D-421F-A51F-916275B9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9552" y="1719072"/>
            <a:ext cx="5980176" cy="34290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43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367a2c740394e7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817299" y="1901952"/>
            <a:ext cx="5455539" cy="304495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4" name="Google Shape;344;p7">
            <a:extLst xmlns:a="http://schemas.openxmlformats.org/drawingml/2006/main">
              <a:ext uri="{FF2B5EF4-FFF2-40B4-BE49-F238E27FC236}">
                <a16:creationId xmlns:a16="http://schemas.microsoft.com/office/drawing/2014/main" id="{D2416A3E-1BBA-43C9-91E6-1D05AB7D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431536"/>
            <a:ext cx="2148840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50"/>
              <a:buFont typeface="Comfortaa"/>
              <a:buNone/>
            </a:pPr>
            <a:r>
              <a:rPr sz="13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Three-view continuity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45" name="Google Shape;345;p7">
            <a:extLst xmlns:a="http://schemas.openxmlformats.org/drawingml/2006/main">
              <a:ext uri="{FF2B5EF4-FFF2-40B4-BE49-F238E27FC236}">
                <a16:creationId xmlns:a16="http://schemas.microsoft.com/office/drawing/2014/main" id="{965FE609-B196-409D-87AB-08C7C3E9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806440"/>
            <a:ext cx="3337560" cy="429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60"/>
              <a:buFont typeface="Inter"/>
              <a:buNone/>
            </a:pPr>
            <a:r>
              <a:rPr sz="960">
                <a:solidFill>
                  <a:srgbClr val="766A67"/>
                </a:solidFill>
                <a:latin typeface="Inter"/>
                <a:ea typeface="Inter"/>
                <a:cs typeface="Inter"/>
              </a:rPr>
              <a:t>Front, profile and rear views are developed as one coherent character—not three disconnected illustrations.</a:t>
            </a:r>
            <a:endParaRPr sz="9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46" name="Google Shape;346;p7">
            <a:extLst xmlns:a="http://schemas.openxmlformats.org/drawingml/2006/main">
              <a:ext uri="{FF2B5EF4-FFF2-40B4-BE49-F238E27FC236}">
                <a16:creationId xmlns:a16="http://schemas.microsoft.com/office/drawing/2014/main" id="{6D779DFE-7ECA-429F-9C13-EEEE96EE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513832"/>
            <a:ext cx="1673352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12700" cmpd="sng">
            <a:solidFill>
              <a:srgbClr val="DFEEE6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7">
            <a:extLst xmlns:a="http://schemas.openxmlformats.org/drawingml/2006/main">
              <a:ext uri="{FF2B5EF4-FFF2-40B4-BE49-F238E27FC236}">
                <a16:creationId xmlns:a16="http://schemas.microsoft.com/office/drawing/2014/main" id="{6D0064C5-8D04-4D7F-A043-0A404BCF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8304" y="5609844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7">
            <a:extLst xmlns:a="http://schemas.openxmlformats.org/drawingml/2006/main">
              <a:ext uri="{FF2B5EF4-FFF2-40B4-BE49-F238E27FC236}">
                <a16:creationId xmlns:a16="http://schemas.microsoft.com/office/drawing/2014/main" id="{C1DD8E90-B361-4E8A-920A-AE8EFED8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2896" y="5582412"/>
            <a:ext cx="13258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Elegant breed anatomy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49" name="Google Shape;349;p7">
            <a:extLst xmlns:a="http://schemas.openxmlformats.org/drawingml/2006/main">
              <a:ext uri="{FF2B5EF4-FFF2-40B4-BE49-F238E27FC236}">
                <a16:creationId xmlns:a16="http://schemas.microsoft.com/office/drawing/2014/main" id="{64749753-8E1F-4ABB-9B58-F7436F81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5513832"/>
            <a:ext cx="1581912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12700" cmpd="sng">
            <a:solidFill>
              <a:srgbClr val="DCECF3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7">
            <a:extLst xmlns:a="http://schemas.openxmlformats.org/drawingml/2006/main">
              <a:ext uri="{FF2B5EF4-FFF2-40B4-BE49-F238E27FC236}">
                <a16:creationId xmlns:a16="http://schemas.microsoft.com/office/drawing/2014/main" id="{F37D0126-3C2F-4CCB-AB8B-6C75054C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5609844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7">
            <a:extLst xmlns:a="http://schemas.openxmlformats.org/drawingml/2006/main">
              <a:ext uri="{FF2B5EF4-FFF2-40B4-BE49-F238E27FC236}">
                <a16:creationId xmlns:a16="http://schemas.microsoft.com/office/drawing/2014/main" id="{C5680475-ECC4-47E2-96BC-F6DC0BF9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5582412"/>
            <a:ext cx="123444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Brindle marking map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52" name="Google Shape;352;p7">
            <a:extLst xmlns:a="http://schemas.openxmlformats.org/drawingml/2006/main">
              <a:ext uri="{FF2B5EF4-FFF2-40B4-BE49-F238E27FC236}">
                <a16:creationId xmlns:a16="http://schemas.microsoft.com/office/drawing/2014/main" id="{9A78AB1E-6A67-479B-B21D-C2510741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5513832"/>
            <a:ext cx="1645920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12700" cmpd="sng">
            <a:solidFill>
              <a:srgbClr val="FBE6D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7">
            <a:extLst xmlns:a="http://schemas.openxmlformats.org/drawingml/2006/main">
              <a:ext uri="{FF2B5EF4-FFF2-40B4-BE49-F238E27FC236}">
                <a16:creationId xmlns:a16="http://schemas.microsoft.com/office/drawing/2014/main" id="{8C92B374-F7A1-4B20-A083-D41F5DFC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5609844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7">
            <a:extLst xmlns:a="http://schemas.openxmlformats.org/drawingml/2006/main">
              <a:ext uri="{FF2B5EF4-FFF2-40B4-BE49-F238E27FC236}">
                <a16:creationId xmlns:a16="http://schemas.microsoft.com/office/drawing/2014/main" id="{FD4BB850-AFEC-473E-8D2C-A401B045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0184" y="5582412"/>
            <a:ext cx="129844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Collar + buckle detail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55" name="Google Shape;355;p7">
            <a:extLst xmlns:a="http://schemas.openxmlformats.org/drawingml/2006/main">
              <a:ext uri="{FF2B5EF4-FFF2-40B4-BE49-F238E27FC236}">
                <a16:creationId xmlns:a16="http://schemas.microsoft.com/office/drawing/2014/main" id="{6F567F16-C33E-4BF8-A408-BC4EB184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1512" y="5513832"/>
            <a:ext cx="1627632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7">
            <a:extLst xmlns:a="http://schemas.openxmlformats.org/drawingml/2006/main">
              <a:ext uri="{FF2B5EF4-FFF2-40B4-BE49-F238E27FC236}">
                <a16:creationId xmlns:a16="http://schemas.microsoft.com/office/drawing/2014/main" id="{B0E58956-1C59-4D51-B98F-1717BB7E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5609844"/>
            <a:ext cx="109728" cy="10972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7">
            <a:extLst xmlns:a="http://schemas.openxmlformats.org/drawingml/2006/main">
              <a:ext uri="{FF2B5EF4-FFF2-40B4-BE49-F238E27FC236}">
                <a16:creationId xmlns:a16="http://schemas.microsoft.com/office/drawing/2014/main" id="{B714DED5-0516-4234-84F6-41CD0E4D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6688" y="5582412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820"/>
              <a:buFont typeface="Inter"/>
              <a:buNone/>
            </a:pPr>
            <a:r>
              <a:rPr sz="820" b="1">
                <a:solidFill>
                  <a:srgbClr val="3D302E"/>
                </a:solidFill>
                <a:latin typeface="Inter"/>
                <a:ea typeface="Inter"/>
                <a:cs typeface="Inter"/>
              </a:rPr>
              <a:t>360° character design</a:t>
            </a:r>
            <a:endParaRPr sz="8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B075C2BA-4CD4-4D80-8B74-8B289074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40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07deba46846f5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00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3" name="Google Shape;363;p8">
            <a:extLst xmlns:a="http://schemas.openxmlformats.org/drawingml/2006/main">
              <a:ext uri="{FF2B5EF4-FFF2-40B4-BE49-F238E27FC236}">
                <a16:creationId xmlns:a16="http://schemas.microsoft.com/office/drawing/2014/main" id="{B12776C4-53DD-4FDE-B4B4-437701F0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4" name="Google Shape;364;p8">
            <a:extLst xmlns:a="http://schemas.openxmlformats.org/drawingml/2006/main">
              <a:ext uri="{FF2B5EF4-FFF2-40B4-BE49-F238E27FC236}">
                <a16:creationId xmlns:a16="http://schemas.microsoft.com/office/drawing/2014/main" id="{1E95D40B-CD07-429B-8B9E-B03958B98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DISTINCT PERSONALITIES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5" name="Google Shape;365;p8">
            <a:extLst xmlns:a="http://schemas.openxmlformats.org/drawingml/2006/main">
              <a:ext uri="{FF2B5EF4-FFF2-40B4-BE49-F238E27FC236}">
                <a16:creationId xmlns:a16="http://schemas.microsoft.com/office/drawing/2014/main" id="{0C470F29-59AF-45F1-AAB5-25EA122F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Two Pets. Two Completely Different Design Languages.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6" name="Google Shape;366;p8">
            <a:extLst xmlns:a="http://schemas.openxmlformats.org/drawingml/2006/main">
              <a:ext uri="{FF2B5EF4-FFF2-40B4-BE49-F238E27FC236}">
                <a16:creationId xmlns:a16="http://schemas.microsoft.com/office/drawing/2014/main" id="{97420B93-09EC-4F01-A866-7FD3F620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The jewelry should feel unmistakably like the animal—from proud and regal to bright and celebratory.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7" name="Google Shape;367;p8">
            <a:extLst xmlns:a="http://schemas.openxmlformats.org/drawingml/2006/main">
              <a:ext uri="{FF2B5EF4-FFF2-40B4-BE49-F238E27FC236}">
                <a16:creationId xmlns:a16="http://schemas.microsoft.com/office/drawing/2014/main" id="{29D60731-03EF-4B56-AC4F-CECB6B53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8" name="Google Shape;368;p8">
            <a:extLst xmlns:a="http://schemas.openxmlformats.org/drawingml/2006/main">
              <a:ext uri="{FF2B5EF4-FFF2-40B4-BE49-F238E27FC236}">
                <a16:creationId xmlns:a16="http://schemas.microsoft.com/office/drawing/2014/main" id="{155C0BAC-4180-456F-99E7-C2B82A98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69" name="Google Shape;369;p8">
            <a:extLst xmlns:a="http://schemas.openxmlformats.org/drawingml/2006/main">
              <a:ext uri="{FF2B5EF4-FFF2-40B4-BE49-F238E27FC236}">
                <a16:creationId xmlns:a16="http://schemas.microsoft.com/office/drawing/2014/main" id="{1EA82087-7EFD-4CB6-A165-93076518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0" name="Google Shape;370;p8">
            <a:extLst xmlns:a="http://schemas.openxmlformats.org/drawingml/2006/main">
              <a:ext uri="{FF2B5EF4-FFF2-40B4-BE49-F238E27FC236}">
                <a16:creationId xmlns:a16="http://schemas.microsoft.com/office/drawing/2014/main" id="{C02D4045-A197-40CF-AA92-4A7C99EE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1" name="Google Shape;371;p8">
            <a:extLst xmlns:a="http://schemas.openxmlformats.org/drawingml/2006/main">
              <a:ext uri="{FF2B5EF4-FFF2-40B4-BE49-F238E27FC236}">
                <a16:creationId xmlns:a16="http://schemas.microsoft.com/office/drawing/2014/main" id="{124536F6-97AD-410D-B8DA-78B3F648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416" name="Google Shape;372;p8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8">
            <a:extLst xmlns:a="http://schemas.openxmlformats.org/drawingml/2006/main">
              <a:ext uri="{FF2B5EF4-FFF2-40B4-BE49-F238E27FC236}">
                <a16:creationId xmlns:a16="http://schemas.microsoft.com/office/drawing/2014/main" id="{C94D3BC6-4497-4728-BAC0-16BCCF50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4" name="Google Shape;374;p8">
            <a:extLst xmlns:a="http://schemas.openxmlformats.org/drawingml/2006/main">
              <a:ext uri="{FF2B5EF4-FFF2-40B4-BE49-F238E27FC236}">
                <a16:creationId xmlns:a16="http://schemas.microsoft.com/office/drawing/2014/main" id="{591E36A1-2969-4FE6-ABA2-AF372885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08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5" name="Google Shape;375;p8">
            <a:extLst xmlns:a="http://schemas.openxmlformats.org/drawingml/2006/main">
              <a:ext uri="{FF2B5EF4-FFF2-40B4-BE49-F238E27FC236}">
                <a16:creationId xmlns:a16="http://schemas.microsoft.com/office/drawing/2014/main" id="{70342F4B-2C87-4C18-841B-A65C44B5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19072"/>
            <a:ext cx="5440680" cy="4443984"/>
          </a:xfrm>
          <a:prstGeom xmlns:a="http://schemas.openxmlformats.org/drawingml/2006/main" prst="roundRect">
            <a:avLst>
              <a:gd name="adj" fmla="val 2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6" name="Google Shape;376;p8">
            <a:extLst xmlns:a="http://schemas.openxmlformats.org/drawingml/2006/main">
              <a:ext uri="{FF2B5EF4-FFF2-40B4-BE49-F238E27FC236}">
                <a16:creationId xmlns:a16="http://schemas.microsoft.com/office/drawing/2014/main" id="{A8129958-8A97-4F92-B957-5D3C8649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865376"/>
            <a:ext cx="5148072" cy="5212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12700" cmpd="sng">
            <a:solidFill>
              <a:srgbClr val="E8E0E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7" name="Google Shape;377;p8">
            <a:extLst xmlns:a="http://schemas.openxmlformats.org/drawingml/2006/main">
              <a:ext uri="{FF2B5EF4-FFF2-40B4-BE49-F238E27FC236}">
                <a16:creationId xmlns:a16="http://schemas.microsoft.com/office/drawing/2014/main" id="{9AB0CAF7-2877-4C9A-8707-901277E7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011680"/>
            <a:ext cx="470916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846A7B"/>
              </a:buClr>
              <a:buSzPts val="1340"/>
              <a:buFont typeface="Comfortaa"/>
              <a:buNone/>
            </a:pPr>
            <a:r>
              <a:rPr sz="1340" b="1">
                <a:solidFill>
                  <a:srgbClr val="846A7B"/>
                </a:solidFill>
                <a:latin typeface="Comfortaa"/>
                <a:ea typeface="Comfortaa"/>
                <a:cs typeface="Comfortaa"/>
              </a:rPr>
              <a:t>REGAL GINGER CAT CHARM</a:t>
            </a:r>
            <a:endParaRPr sz="13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78" name="Google Shape;378;p8">
            <a:extLst xmlns:a="http://schemas.openxmlformats.org/drawingml/2006/main">
              <a:ext uri="{FF2B5EF4-FFF2-40B4-BE49-F238E27FC236}">
                <a16:creationId xmlns:a16="http://schemas.microsoft.com/office/drawing/2014/main" id="{587AC552-CCBC-4BA0-95D2-9CB838B2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2596896"/>
            <a:ext cx="1856232" cy="2505456"/>
          </a:xfrm>
          <a:prstGeom xmlns:a="http://schemas.openxmlformats.org/drawingml/2006/main" prst="roundRect">
            <a:avLst>
              <a:gd name="adj" fmla="val 59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423" name="Google Shape;379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8c48d900c4d4bd6">
            <a:alphaModFix/>
          </a:blip>
          <a:srcRect xmlns:a="http://schemas.openxmlformats.org/drawingml/2006/main" l="0" t="2000" r="22959" b="36000"/>
          <a:stretch xmlns:a="http://schemas.openxmlformats.org/drawingml/2006/main"/>
        </p:blipFill>
        <p:spPr>
          <a:xfrm xmlns:a="http://schemas.openxmlformats.org/drawingml/2006/main">
            <a:off x="941832" y="2660904"/>
            <a:ext cx="1728216" cy="237744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80" name="Google Shape;380;p8">
            <a:extLst xmlns:a="http://schemas.openxmlformats.org/drawingml/2006/main">
              <a:ext uri="{FF2B5EF4-FFF2-40B4-BE49-F238E27FC236}">
                <a16:creationId xmlns:a16="http://schemas.microsoft.com/office/drawing/2014/main" id="{98210D50-871D-4178-A675-EBBC9264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4718304"/>
            <a:ext cx="758952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46A7B">
              <a:alpha val="96078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81" name="Google Shape;381;p8">
            <a:extLst xmlns:a="http://schemas.openxmlformats.org/drawingml/2006/main">
              <a:ext uri="{FF2B5EF4-FFF2-40B4-BE49-F238E27FC236}">
                <a16:creationId xmlns:a16="http://schemas.microsoft.com/office/drawing/2014/main" id="{E4B49D57-3582-491B-8A7C-BE29549E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64024"/>
            <a:ext cx="63093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SOURCE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426" name="Google Shape;382;p8"/>
          <p:cNvCxnSpPr/>
          <p:nvPr/>
        </p:nvCxnSpPr>
        <p:spPr>
          <a:xfrm xmlns:a="http://schemas.openxmlformats.org/drawingml/2006/main">
            <a:off x="2852928" y="3703320"/>
            <a:ext cx="411480" cy="0"/>
          </a:xfrm>
          <a:prstGeom xmlns:a="http://schemas.openxmlformats.org/drawingml/2006/main" prst="straightConnector1">
            <a:avLst/>
          </a:prstGeom>
          <a:ln xmlns:a="http://schemas.openxmlformats.org/drawingml/2006/main" w="22850" cap="flat">
            <a:solidFill>
              <a:srgbClr val="E88C7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3" name="Google Shape;383;p8">
            <a:extLst xmlns:a="http://schemas.openxmlformats.org/drawingml/2006/main">
              <a:ext uri="{FF2B5EF4-FFF2-40B4-BE49-F238E27FC236}">
                <a16:creationId xmlns:a16="http://schemas.microsoft.com/office/drawing/2014/main" id="{7301DB52-064E-4964-AA03-513C1EA0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651760"/>
            <a:ext cx="2377440" cy="2395728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428" name="Google Shape;384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f11ccd518c145f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447288" y="3221878"/>
            <a:ext cx="2249424" cy="125549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85" name="Google Shape;385;p8">
            <a:extLst xmlns:a="http://schemas.openxmlformats.org/drawingml/2006/main">
              <a:ext uri="{FF2B5EF4-FFF2-40B4-BE49-F238E27FC236}">
                <a16:creationId xmlns:a16="http://schemas.microsoft.com/office/drawing/2014/main" id="{F1F4DE86-1D7A-47B8-A3C8-12651F09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4663440"/>
            <a:ext cx="1078992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>
              <a:alpha val="96078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86" name="Google Shape;386;p8">
            <a:extLst xmlns:a="http://schemas.openxmlformats.org/drawingml/2006/main">
              <a:ext uri="{FF2B5EF4-FFF2-40B4-BE49-F238E27FC236}">
                <a16:creationId xmlns:a16="http://schemas.microsoft.com/office/drawing/2014/main" id="{8DC1EBE5-A950-41FE-9F94-39948A63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016" y="4709160"/>
            <a:ext cx="95097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JEWELRY RENDER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87" name="Google Shape;387;p8">
            <a:extLst xmlns:a="http://schemas.openxmlformats.org/drawingml/2006/main">
              <a:ext uri="{FF2B5EF4-FFF2-40B4-BE49-F238E27FC236}">
                <a16:creationId xmlns:a16="http://schemas.microsoft.com/office/drawing/2014/main" id="{08260F39-88D5-40DA-A264-187B2F79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330952"/>
            <a:ext cx="4791456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10"/>
              <a:buFont typeface="Comfortaa"/>
              <a:buNone/>
            </a:pPr>
            <a:r>
              <a:rPr sz="121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Bold, round and unmistakably dignified.</a:t>
            </a:r>
            <a:endParaRPr sz="12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88" name="Google Shape;388;p8">
            <a:extLst xmlns:a="http://schemas.openxmlformats.org/drawingml/2006/main">
              <a:ext uri="{FF2B5EF4-FFF2-40B4-BE49-F238E27FC236}">
                <a16:creationId xmlns:a16="http://schemas.microsoft.com/office/drawing/2014/main" id="{E89A2F05-A435-4F23-AA27-DA0447D1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705856"/>
            <a:ext cx="4791456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880"/>
              <a:buFont typeface="Inter"/>
              <a:buNone/>
            </a:pPr>
            <a:r>
              <a:rPr sz="880">
                <a:solidFill>
                  <a:srgbClr val="766A67"/>
                </a:solidFill>
                <a:latin typeface="Inter"/>
                <a:ea typeface="Inter"/>
                <a:cs typeface="Inter"/>
              </a:rPr>
              <a:t>Copper-and-white coat • signature face • amber eye accent • bell collar</a:t>
            </a:r>
            <a:endParaRPr sz="8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89" name="Google Shape;389;p8">
            <a:extLst xmlns:a="http://schemas.openxmlformats.org/drawingml/2006/main">
              <a:ext uri="{FF2B5EF4-FFF2-40B4-BE49-F238E27FC236}">
                <a16:creationId xmlns:a16="http://schemas.microsoft.com/office/drawing/2014/main" id="{0AF742D3-B4FC-42D6-A9D1-1FB28A8C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719072"/>
            <a:ext cx="5266944" cy="4443984"/>
          </a:xfrm>
          <a:prstGeom xmlns:a="http://schemas.openxmlformats.org/drawingml/2006/main" prst="roundRect">
            <a:avLst>
              <a:gd name="adj" fmla="val 2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0" name="Google Shape;390;p8">
            <a:extLst xmlns:a="http://schemas.openxmlformats.org/drawingml/2006/main">
              <a:ext uri="{FF2B5EF4-FFF2-40B4-BE49-F238E27FC236}">
                <a16:creationId xmlns:a16="http://schemas.microsoft.com/office/drawing/2014/main" id="{13EFEDFC-80CA-4005-B7CE-90BD72B6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944" y="1865376"/>
            <a:ext cx="4974336" cy="5212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1" name="Google Shape;391;p8">
            <a:extLst xmlns:a="http://schemas.openxmlformats.org/drawingml/2006/main">
              <a:ext uri="{FF2B5EF4-FFF2-40B4-BE49-F238E27FC236}">
                <a16:creationId xmlns:a16="http://schemas.microsoft.com/office/drawing/2014/main" id="{CAB01AF7-E2F9-4B05-AB3F-1B32EA58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1112" y="2011680"/>
            <a:ext cx="4572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9A7032"/>
              </a:buClr>
              <a:buSzPts val="1310"/>
              <a:buFont typeface="Comfortaa"/>
              <a:buNone/>
            </a:pPr>
            <a:r>
              <a:rPr sz="1310" b="1">
                <a:solidFill>
                  <a:srgbClr val="9A7032"/>
                </a:solidFill>
                <a:latin typeface="Comfortaa"/>
                <a:ea typeface="Comfortaa"/>
                <a:cs typeface="Comfortaa"/>
              </a:rPr>
              <a:t>LOLLIPOP PORTRAIT MEDALLION</a:t>
            </a:r>
            <a:endParaRPr sz="13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2" name="Google Shape;392;p8">
            <a:extLst xmlns:a="http://schemas.openxmlformats.org/drawingml/2006/main">
              <a:ext uri="{FF2B5EF4-FFF2-40B4-BE49-F238E27FC236}">
                <a16:creationId xmlns:a16="http://schemas.microsoft.com/office/drawing/2014/main" id="{8EF53293-B836-438B-99E3-7A612876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596896"/>
            <a:ext cx="1883664" cy="2505456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3" name="Google Shape;393;p8">
            <a:extLst xmlns:a="http://schemas.openxmlformats.org/drawingml/2006/main">
              <a:ext uri="{FF2B5EF4-FFF2-40B4-BE49-F238E27FC236}">
                <a16:creationId xmlns:a16="http://schemas.microsoft.com/office/drawing/2014/main" id="{BB14F24E-EE22-473B-A19F-5BBC6371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1968" y="4718304"/>
            <a:ext cx="758952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7984F">
              <a:alpha val="96078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4" name="Google Shape;394;p8">
            <a:extLst xmlns:a="http://schemas.openxmlformats.org/drawingml/2006/main">
              <a:ext uri="{FF2B5EF4-FFF2-40B4-BE49-F238E27FC236}">
                <a16:creationId xmlns:a16="http://schemas.microsoft.com/office/drawing/2014/main" id="{B6B0E1E7-632F-41D6-AF28-F955405F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76" y="4764024"/>
            <a:ext cx="63093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SOURCE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439" name="Google Shape;395;p8"/>
          <p:cNvCxnSpPr/>
          <p:nvPr/>
        </p:nvCxnSpPr>
        <p:spPr>
          <a:xfrm xmlns:a="http://schemas.openxmlformats.org/drawingml/2006/main">
            <a:off x="8485632" y="3703320"/>
            <a:ext cx="393192" cy="0"/>
          </a:xfrm>
          <a:prstGeom xmlns:a="http://schemas.openxmlformats.org/drawingml/2006/main" prst="straightConnector1">
            <a:avLst/>
          </a:prstGeom>
          <a:ln xmlns:a="http://schemas.openxmlformats.org/drawingml/2006/main" w="22850" cap="flat">
            <a:solidFill>
              <a:srgbClr val="E88C7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6" name="Google Shape;396;p8">
            <a:extLst xmlns:a="http://schemas.openxmlformats.org/drawingml/2006/main">
              <a:ext uri="{FF2B5EF4-FFF2-40B4-BE49-F238E27FC236}">
                <a16:creationId xmlns:a16="http://schemas.microsoft.com/office/drawing/2014/main" id="{8AB40D33-5E9D-410B-934D-D616CBFE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408" y="2596896"/>
            <a:ext cx="2212848" cy="2505456"/>
          </a:xfrm>
          <a:prstGeom xmlns:a="http://schemas.openxmlformats.org/drawingml/2006/main" prst="roundRect">
            <a:avLst>
              <a:gd name="adj" fmla="val 4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7" name="Google Shape;397;p8">
            <a:extLst xmlns:a="http://schemas.openxmlformats.org/drawingml/2006/main">
              <a:ext uri="{FF2B5EF4-FFF2-40B4-BE49-F238E27FC236}">
                <a16:creationId xmlns:a16="http://schemas.microsoft.com/office/drawing/2014/main" id="{E497CC23-F333-4CC6-B021-1EA24EB6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9136" y="4718304"/>
            <a:ext cx="1078992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>
              <a:alpha val="96078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8" name="Google Shape;398;p8">
            <a:extLst xmlns:a="http://schemas.openxmlformats.org/drawingml/2006/main">
              <a:ext uri="{FF2B5EF4-FFF2-40B4-BE49-F238E27FC236}">
                <a16:creationId xmlns:a16="http://schemas.microsoft.com/office/drawing/2014/main" id="{9BFDF3F7-9BF8-4294-B43E-BAECFDD8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144" y="4764024"/>
            <a:ext cx="95097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JEWELRY RENDER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399" name="Google Shape;399;p8">
            <a:extLst xmlns:a="http://schemas.openxmlformats.org/drawingml/2006/main">
              <a:ext uri="{FF2B5EF4-FFF2-40B4-BE49-F238E27FC236}">
                <a16:creationId xmlns:a16="http://schemas.microsoft.com/office/drawing/2014/main" id="{9D041FCB-F9AF-47DD-9782-ECC39462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5330952"/>
            <a:ext cx="4791456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10"/>
              <a:buFont typeface="Comfortaa"/>
              <a:buNone/>
            </a:pPr>
            <a:r>
              <a:rPr sz="121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Playful, gentle and instantly personal.</a:t>
            </a:r>
            <a:endParaRPr sz="12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00" name="Google Shape;400;p8">
            <a:extLst xmlns:a="http://schemas.openxmlformats.org/drawingml/2006/main">
              <a:ext uri="{FF2B5EF4-FFF2-40B4-BE49-F238E27FC236}">
                <a16:creationId xmlns:a16="http://schemas.microsoft.com/office/drawing/2014/main" id="{013C6001-EDCF-4F5C-A81A-8A2263897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5705856"/>
            <a:ext cx="4791456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880"/>
              <a:buFont typeface="Inter"/>
              <a:buNone/>
            </a:pPr>
            <a:r>
              <a:rPr sz="880">
                <a:solidFill>
                  <a:srgbClr val="766A67"/>
                </a:solidFill>
                <a:latin typeface="Inter"/>
                <a:ea typeface="Inter"/>
                <a:cs typeface="Inter"/>
              </a:rPr>
              <a:t>Lollipop detail • soft floppy ears • oval keepsake format • fine engraved linework</a:t>
            </a:r>
            <a:endParaRPr sz="8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445" name="Google Shape;401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c241c7e515b4c1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556248" y="2660904"/>
            <a:ext cx="1755648" cy="237744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46" name="Google Shape;402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894f4b6c859440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043416" y="2660904"/>
            <a:ext cx="2084832" cy="237744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45D69C1E-B3A6-454F-94D4-D474B84C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4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f88b5149574a2a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11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8" name="Google Shape;408;p9">
            <a:extLst xmlns:a="http://schemas.openxmlformats.org/drawingml/2006/main">
              <a:ext uri="{FF2B5EF4-FFF2-40B4-BE49-F238E27FC236}">
                <a16:creationId xmlns:a16="http://schemas.microsoft.com/office/drawing/2014/main" id="{8FF3F0B1-69EE-49F3-8CC1-02E65B2D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09" name="Google Shape;409;p9">
            <a:extLst xmlns:a="http://schemas.openxmlformats.org/drawingml/2006/main">
              <a:ext uri="{FF2B5EF4-FFF2-40B4-BE49-F238E27FC236}">
                <a16:creationId xmlns:a16="http://schemas.microsoft.com/office/drawing/2014/main" id="{F3279C78-FC95-4DEF-AE3B-2BB700C91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STORY COLLECTION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10" name="Google Shape;410;p9">
            <a:extLst xmlns:a="http://schemas.openxmlformats.org/drawingml/2006/main">
              <a:ext uri="{FF2B5EF4-FFF2-40B4-BE49-F238E27FC236}">
                <a16:creationId xmlns:a16="http://schemas.microsoft.com/office/drawing/2014/main" id="{C374B9BA-D0CD-4D92-A558-2EEEF630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One Pet. Two Stories.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11" name="Google Shape;411;p9">
            <a:extLst xmlns:a="http://schemas.openxmlformats.org/drawingml/2006/main">
              <a:ext uri="{FF2B5EF4-FFF2-40B4-BE49-F238E27FC236}">
                <a16:creationId xmlns:a16="http://schemas.microsoft.com/office/drawing/2014/main" id="{6E50A0AB-55B3-44C4-9F1E-6166B8E8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A favorite companion can inspire an entire collection—not just one charm.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12" name="Google Shape;412;p9">
            <a:extLst xmlns:a="http://schemas.openxmlformats.org/drawingml/2006/main">
              <a:ext uri="{FF2B5EF4-FFF2-40B4-BE49-F238E27FC236}">
                <a16:creationId xmlns:a16="http://schemas.microsoft.com/office/drawing/2014/main" id="{FA9D9129-BFC3-45D5-AD99-C0BDA3AD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9">
            <a:extLst xmlns:a="http://schemas.openxmlformats.org/drawingml/2006/main">
              <a:ext uri="{FF2B5EF4-FFF2-40B4-BE49-F238E27FC236}">
                <a16:creationId xmlns:a16="http://schemas.microsoft.com/office/drawing/2014/main" id="{24492610-2936-463F-ADDC-FC36CB34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9">
            <a:extLst xmlns:a="http://schemas.openxmlformats.org/drawingml/2006/main">
              <a:ext uri="{FF2B5EF4-FFF2-40B4-BE49-F238E27FC236}">
                <a16:creationId xmlns:a16="http://schemas.microsoft.com/office/drawing/2014/main" id="{E953604D-9B0E-454A-A20F-9AC8C60B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9">
            <a:extLst xmlns:a="http://schemas.openxmlformats.org/drawingml/2006/main">
              <a:ext uri="{FF2B5EF4-FFF2-40B4-BE49-F238E27FC236}">
                <a16:creationId xmlns:a16="http://schemas.microsoft.com/office/drawing/2014/main" id="{A22A1050-7438-436A-969D-54A2BD4B8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9">
            <a:extLst xmlns:a="http://schemas.openxmlformats.org/drawingml/2006/main">
              <a:ext uri="{FF2B5EF4-FFF2-40B4-BE49-F238E27FC236}">
                <a16:creationId xmlns:a16="http://schemas.microsoft.com/office/drawing/2014/main" id="{E199ECDD-3041-4822-B89A-DDD381399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3" name="Google Shape;417;p9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8" name="Google Shape;418;p9">
            <a:extLst xmlns:a="http://schemas.openxmlformats.org/drawingml/2006/main">
              <a:ext uri="{FF2B5EF4-FFF2-40B4-BE49-F238E27FC236}">
                <a16:creationId xmlns:a16="http://schemas.microsoft.com/office/drawing/2014/main" id="{8B4EEF77-43E5-4A62-AAD6-CCABE2FE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19" name="Google Shape;419;p9">
            <a:extLst xmlns:a="http://schemas.openxmlformats.org/drawingml/2006/main">
              <a:ext uri="{FF2B5EF4-FFF2-40B4-BE49-F238E27FC236}">
                <a16:creationId xmlns:a16="http://schemas.microsoft.com/office/drawing/2014/main" id="{AF63446A-7062-45FA-AE71-9851408A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09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20" name="Google Shape;420;p9">
            <a:extLst xmlns:a="http://schemas.openxmlformats.org/drawingml/2006/main">
              <a:ext uri="{FF2B5EF4-FFF2-40B4-BE49-F238E27FC236}">
                <a16:creationId xmlns:a16="http://schemas.microsoft.com/office/drawing/2014/main" id="{06A6B893-3C4A-4E5C-8796-165D00B3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19072"/>
            <a:ext cx="3867912" cy="3538728"/>
          </a:xfrm>
          <a:prstGeom xmlns:a="http://schemas.openxmlformats.org/drawingml/2006/main" prst="roundRect">
            <a:avLst>
              <a:gd name="adj" fmla="val 3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7" name="Google Shape;421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93802614ad4be7">
            <a:alphaModFix/>
          </a:blip>
          <a:srcRect xmlns:a="http://schemas.openxmlformats.org/drawingml/2006/main" l="8000" t="2000" r="13051" b="2000"/>
          <a:stretch xmlns:a="http://schemas.openxmlformats.org/drawingml/2006/main"/>
        </p:blipFill>
        <p:spPr>
          <a:xfrm xmlns:a="http://schemas.openxmlformats.org/drawingml/2006/main">
            <a:off x="722376" y="1783080"/>
            <a:ext cx="3739896" cy="34107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2" name="Google Shape;422;p9">
            <a:extLst xmlns:a="http://schemas.openxmlformats.org/drawingml/2006/main">
              <a:ext uri="{FF2B5EF4-FFF2-40B4-BE49-F238E27FC236}">
                <a16:creationId xmlns:a16="http://schemas.microsoft.com/office/drawing/2014/main" id="{525D5375-3C71-4A85-B05E-D9126443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873752"/>
            <a:ext cx="1408176" cy="25603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6E5E">
              <a:alpha val="96078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9">
            <a:extLst xmlns:a="http://schemas.openxmlformats.org/drawingml/2006/main">
              <a:ext uri="{FF2B5EF4-FFF2-40B4-BE49-F238E27FC236}">
                <a16:creationId xmlns:a16="http://schemas.microsoft.com/office/drawing/2014/main" id="{9A0F3125-857C-434B-9E2A-3C97D902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4919472"/>
            <a:ext cx="1280160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"/>
              <a:buFont typeface="Inter"/>
              <a:buNone/>
            </a:pPr>
            <a:r>
              <a:rPr sz="7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LITTLE GUARDIAN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24" name="Google Shape;424;p9">
            <a:extLst xmlns:a="http://schemas.openxmlformats.org/drawingml/2006/main">
              <a:ext uri="{FF2B5EF4-FFF2-40B4-BE49-F238E27FC236}">
                <a16:creationId xmlns:a16="http://schemas.microsoft.com/office/drawing/2014/main" id="{70F6D1D1-92FE-469E-9448-ABD3CE19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449824"/>
            <a:ext cx="1179576" cy="722376"/>
          </a:xfrm>
          <a:prstGeom xmlns:a="http://schemas.openxmlformats.org/drawingml/2006/main" prst="roundRect">
            <a:avLst>
              <a:gd name="adj" fmla="val 151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1" name="Google Shape;425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84b4df20406457b">
            <a:alphaModFix/>
          </a:blip>
          <a:srcRect xmlns:a="http://schemas.openxmlformats.org/drawingml/2006/main" l="10000" t="8000" r="-5825" b="17000"/>
          <a:stretch xmlns:a="http://schemas.openxmlformats.org/drawingml/2006/main"/>
        </p:blipFill>
        <p:spPr>
          <a:xfrm xmlns:a="http://schemas.openxmlformats.org/drawingml/2006/main">
            <a:off x="694944" y="5486400"/>
            <a:ext cx="1106424" cy="6492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6" name="Google Shape;426;p9">
            <a:extLst xmlns:a="http://schemas.openxmlformats.org/drawingml/2006/main">
              <a:ext uri="{FF2B5EF4-FFF2-40B4-BE49-F238E27FC236}">
                <a16:creationId xmlns:a16="http://schemas.microsoft.com/office/drawing/2014/main" id="{BFD550C3-CD3F-4F2E-8E12-D2C54387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3392" y="5449824"/>
            <a:ext cx="1179576" cy="722376"/>
          </a:xfrm>
          <a:prstGeom xmlns:a="http://schemas.openxmlformats.org/drawingml/2006/main" prst="roundRect">
            <a:avLst>
              <a:gd name="adj" fmla="val 151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3" name="Google Shape;427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30d033ef4474058">
            <a:alphaModFix/>
          </a:blip>
          <a:srcRect xmlns:a="http://schemas.openxmlformats.org/drawingml/2006/main" l="2000" t="2000" r="-61179" b="28000"/>
          <a:stretch xmlns:a="http://schemas.openxmlformats.org/drawingml/2006/main"/>
        </p:blipFill>
        <p:spPr>
          <a:xfrm xmlns:a="http://schemas.openxmlformats.org/drawingml/2006/main">
            <a:off x="2029968" y="5486400"/>
            <a:ext cx="1106424" cy="6492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8" name="Google Shape;428;p9">
            <a:extLst xmlns:a="http://schemas.openxmlformats.org/drawingml/2006/main">
              <a:ext uri="{FF2B5EF4-FFF2-40B4-BE49-F238E27FC236}">
                <a16:creationId xmlns:a16="http://schemas.microsoft.com/office/drawing/2014/main" id="{7D525809-715A-465E-ACFA-4F5B3906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416" y="5449824"/>
            <a:ext cx="1179576" cy="722376"/>
          </a:xfrm>
          <a:prstGeom xmlns:a="http://schemas.openxmlformats.org/drawingml/2006/main" prst="roundRect">
            <a:avLst>
              <a:gd name="adj" fmla="val 151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29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c3f8c5c0cd34311">
            <a:alphaModFix/>
          </a:blip>
          <a:srcRect xmlns:a="http://schemas.openxmlformats.org/drawingml/2006/main" l="8000" t="3000" r="-22990" b="7000"/>
          <a:stretch xmlns:a="http://schemas.openxmlformats.org/drawingml/2006/main"/>
        </p:blipFill>
        <p:spPr>
          <a:xfrm xmlns:a="http://schemas.openxmlformats.org/drawingml/2006/main">
            <a:off x="3364992" y="5486400"/>
            <a:ext cx="1106424" cy="6492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0" name="Google Shape;430;p9">
            <a:extLst xmlns:a="http://schemas.openxmlformats.org/drawingml/2006/main">
              <a:ext uri="{FF2B5EF4-FFF2-40B4-BE49-F238E27FC236}">
                <a16:creationId xmlns:a16="http://schemas.microsoft.com/office/drawing/2014/main" id="{CD823ABA-085B-4CD1-B8A5-60DF8714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19072"/>
            <a:ext cx="3063240" cy="2651760"/>
          </a:xfrm>
          <a:prstGeom xmlns:a="http://schemas.openxmlformats.org/drawingml/2006/main" prst="roundRect">
            <a:avLst>
              <a:gd name="adj" fmla="val 41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31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ab4f13ace12487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198458" y="1901952"/>
            <a:ext cx="2258380" cy="22677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2" name="Google Shape;432;p9">
            <a:extLst xmlns:a="http://schemas.openxmlformats.org/drawingml/2006/main">
              <a:ext uri="{FF2B5EF4-FFF2-40B4-BE49-F238E27FC236}">
                <a16:creationId xmlns:a16="http://schemas.microsoft.com/office/drawing/2014/main" id="{57C212B3-F371-4964-95B4-D71A864E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784" y="3840480"/>
            <a:ext cx="2395728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9">
            <a:extLst xmlns:a="http://schemas.openxmlformats.org/drawingml/2006/main">
              <a:ext uri="{FF2B5EF4-FFF2-40B4-BE49-F238E27FC236}">
                <a16:creationId xmlns:a16="http://schemas.microsoft.com/office/drawing/2014/main" id="{879B1A0B-E441-438B-9176-25F72C0C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1808" y="3931920"/>
            <a:ext cx="201168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10"/>
              <a:buFont typeface="Inter"/>
              <a:buNone/>
            </a:pPr>
            <a:r>
              <a:rPr sz="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COZY KNIT PORTRAIT PENDANT</a:t>
            </a:r>
            <a:endParaRPr sz="7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34" name="Google Shape;434;p9">
            <a:extLst xmlns:a="http://schemas.openxmlformats.org/drawingml/2006/main">
              <a:ext uri="{FF2B5EF4-FFF2-40B4-BE49-F238E27FC236}">
                <a16:creationId xmlns:a16="http://schemas.microsoft.com/office/drawing/2014/main" id="{B4EE31E2-5BC0-40A3-BC5D-7FE6D0CB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296" y="1719072"/>
            <a:ext cx="3447288" cy="2651760"/>
          </a:xfrm>
          <a:prstGeom xmlns:a="http://schemas.openxmlformats.org/drawingml/2006/main" prst="roundRect">
            <a:avLst>
              <a:gd name="adj" fmla="val 41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1" name="Google Shape;435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2ed3070b1a428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42842" y="1865376"/>
            <a:ext cx="2319052" cy="232257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6" name="Google Shape;436;p9">
            <a:extLst xmlns:a="http://schemas.openxmlformats.org/drawingml/2006/main">
              <a:ext uri="{FF2B5EF4-FFF2-40B4-BE49-F238E27FC236}">
                <a16:creationId xmlns:a16="http://schemas.microsoft.com/office/drawing/2014/main" id="{08843834-2B83-4572-BFD5-8E6E2A95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3840480"/>
            <a:ext cx="2395728" cy="310896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46A7B"/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9">
            <a:extLst xmlns:a="http://schemas.openxmlformats.org/drawingml/2006/main">
              <a:ext uri="{FF2B5EF4-FFF2-40B4-BE49-F238E27FC236}">
                <a16:creationId xmlns:a16="http://schemas.microsoft.com/office/drawing/2014/main" id="{D596534D-2776-4510-BE07-AC651ED8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6528" y="3931920"/>
            <a:ext cx="201168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10"/>
              <a:buFont typeface="Inter"/>
              <a:buNone/>
            </a:pPr>
            <a:r>
              <a:rPr sz="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MOONLIT MEMORY PENDANT</a:t>
            </a:r>
            <a:endParaRPr sz="71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38" name="Google Shape;438;p9">
            <a:extLst xmlns:a="http://schemas.openxmlformats.org/drawingml/2006/main">
              <a:ext uri="{FF2B5EF4-FFF2-40B4-BE49-F238E27FC236}">
                <a16:creationId xmlns:a16="http://schemas.microsoft.com/office/drawing/2014/main" id="{DAB7D9CC-A18B-43C3-9925-AA222A4D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617720"/>
            <a:ext cx="3063240" cy="155448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9525" cmpd="sng">
            <a:solidFill>
              <a:srgbClr val="DFEEE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9">
            <a:extLst xmlns:a="http://schemas.openxmlformats.org/drawingml/2006/main">
              <a:ext uri="{FF2B5EF4-FFF2-40B4-BE49-F238E27FC236}">
                <a16:creationId xmlns:a16="http://schemas.microsoft.com/office/drawing/2014/main" id="{B58F4195-1E40-4ACF-A4BF-110B1280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056" y="4846320"/>
            <a:ext cx="260604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20"/>
              <a:buFont typeface="Comfortaa"/>
              <a:buNone/>
            </a:pPr>
            <a:r>
              <a:rPr sz="122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Everyday warmth</a:t>
            </a:r>
            <a:endParaRPr sz="12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40" name="Google Shape;440;p9">
            <a:extLst xmlns:a="http://schemas.openxmlformats.org/drawingml/2006/main">
              <a:ext uri="{FF2B5EF4-FFF2-40B4-BE49-F238E27FC236}">
                <a16:creationId xmlns:a16="http://schemas.microsoft.com/office/drawing/2014/main" id="{572EAD4B-9193-4070-B372-409C58A7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056" y="5248656"/>
            <a:ext cx="2606040" cy="621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20"/>
              <a:buFont typeface="Inter"/>
              <a:buNone/>
            </a:pPr>
            <a:r>
              <a:rPr sz="920">
                <a:solidFill>
                  <a:srgbClr val="766A67"/>
                </a:solidFill>
                <a:latin typeface="Inter"/>
                <a:ea typeface="Inter"/>
                <a:cs typeface="Inter"/>
              </a:rPr>
              <a:t>The favorite sweater pattern becomes part of the character, preserving an affectionate everyday memory.</a:t>
            </a:r>
            <a:endParaRPr sz="9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41" name="Google Shape;441;p9">
            <a:extLst xmlns:a="http://schemas.openxmlformats.org/drawingml/2006/main">
              <a:ext uri="{FF2B5EF4-FFF2-40B4-BE49-F238E27FC236}">
                <a16:creationId xmlns:a16="http://schemas.microsoft.com/office/drawing/2014/main" id="{1D388304-DD42-4DCC-9BDF-E303B39F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296" y="4617720"/>
            <a:ext cx="3447288" cy="155448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9525" cmpd="sng">
            <a:solidFill>
              <a:srgbClr val="E8E0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9">
            <a:extLst xmlns:a="http://schemas.openxmlformats.org/drawingml/2006/main">
              <a:ext uri="{FF2B5EF4-FFF2-40B4-BE49-F238E27FC236}">
                <a16:creationId xmlns:a16="http://schemas.microsoft.com/office/drawing/2014/main" id="{3DF206BB-EB55-4F8C-9075-B712D5DC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4846320"/>
            <a:ext cx="2999232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20"/>
              <a:buFont typeface="Comfortaa"/>
              <a:buNone/>
            </a:pPr>
            <a:r>
              <a:rPr sz="122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Poetic remembrance</a:t>
            </a:r>
            <a:endParaRPr sz="12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43" name="Google Shape;443;p9">
            <a:extLst xmlns:a="http://schemas.openxmlformats.org/drawingml/2006/main">
              <a:ext uri="{FF2B5EF4-FFF2-40B4-BE49-F238E27FC236}">
                <a16:creationId xmlns:a16="http://schemas.microsoft.com/office/drawing/2014/main" id="{D1EB5C67-79B8-42BF-A8C5-ECC7044B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5248656"/>
            <a:ext cx="2999232" cy="621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20"/>
              <a:buFont typeface="Inter"/>
              <a:buNone/>
            </a:pPr>
            <a:r>
              <a:rPr sz="920">
                <a:solidFill>
                  <a:srgbClr val="766A67"/>
                </a:solidFill>
                <a:latin typeface="Inter"/>
                <a:ea typeface="Inter"/>
                <a:cs typeface="Inter"/>
              </a:rPr>
              <a:t>The same companion rests inside a crescent moon, creating a softer and more symbolic keepsake.</a:t>
            </a:r>
            <a:endParaRPr sz="9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44" name="Google Shape;444;p9">
            <a:extLst xmlns:a="http://schemas.openxmlformats.org/drawingml/2006/main">
              <a:ext uri="{FF2B5EF4-FFF2-40B4-BE49-F238E27FC236}">
                <a16:creationId xmlns:a16="http://schemas.microsoft.com/office/drawing/2014/main" id="{4EFE3EBA-0282-4449-A1CF-59153E5B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045952" y="4828032"/>
            <a:ext cx="219456" cy="219456"/>
          </a:xfrm>
          <a:prstGeom xmlns:a="http://schemas.openxmlformats.org/drawingml/2006/main" prst="star4">
            <a:avLst>
              <a:gd name="adj" fmla="val 12500"/>
            </a:avLst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9">
            <a:extLst xmlns:a="http://schemas.openxmlformats.org/drawingml/2006/main">
              <a:ext uri="{FF2B5EF4-FFF2-40B4-BE49-F238E27FC236}">
                <a16:creationId xmlns:a16="http://schemas.microsoft.com/office/drawing/2014/main" id="{70896D10-269E-482A-ABDB-C215B06A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0972800" y="5696712"/>
            <a:ext cx="228600" cy="210312"/>
          </a:xfrm>
          <a:prstGeom xmlns:a="http://schemas.openxmlformats.org/drawingml/2006/main" prst="heart">
            <a:avLst/>
          </a:prstGeom>
          <a:solidFill xmlns:a="http://schemas.openxmlformats.org/drawingml/2006/main">
            <a:srgbClr val="E88C78">
              <a:alpha val="92157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291D69AA-D7BF-49F4-B250-1BD81B1A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49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e8164ced74975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127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Google Shape;450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e1f0ee899a04aa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32994C-3F20-4662-A3B9-2B9866103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1450"/>
            <a:ext cx="2381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9"/>
          </a:solidFill>
          <a:ln xmlns:a="http://schemas.openxmlformats.org/drawingml/2006/main" w="0">
            <a:noFill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4bdf996e64d98"/>
          <a:stretch xmlns:a="http://schemas.openxmlformats.org/drawingml/2006/main"/>
        </p:blipFill>
        <p:spPr>
          <a:xfrm xmlns:a="http://schemas.openxmlformats.org/drawingml/2006/main">
            <a:off x="684694" y="238125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968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6" name="Google Shape;456;p11">
            <a:extLst xmlns:a="http://schemas.openxmlformats.org/drawingml/2006/main">
              <a:ext uri="{FF2B5EF4-FFF2-40B4-BE49-F238E27FC236}">
                <a16:creationId xmlns:a16="http://schemas.microsoft.com/office/drawing/2014/main" id="{94C31C2F-149C-46FE-9F45-43AAFF0E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5760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57" name="Google Shape;457;p11">
            <a:extLst xmlns:a="http://schemas.openxmlformats.org/drawingml/2006/main">
              <a:ext uri="{FF2B5EF4-FFF2-40B4-BE49-F238E27FC236}">
                <a16:creationId xmlns:a16="http://schemas.microsoft.com/office/drawing/2014/main" id="{DB3F32F0-2A9A-48BE-AF91-F8100E7F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0080"/>
            <a:ext cx="4389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OUR ADVANTAGES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58" name="Google Shape;458;p11">
            <a:extLst xmlns:a="http://schemas.openxmlformats.org/drawingml/2006/main">
              <a:ext uri="{FF2B5EF4-FFF2-40B4-BE49-F238E27FC236}">
                <a16:creationId xmlns:a16="http://schemas.microsoft.com/office/drawing/2014/main" id="{ADFEA47F-F746-4837-9191-CD7F7289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850392"/>
            <a:ext cx="104241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550"/>
              <a:buFont typeface="Comfortaa"/>
              <a:buNone/>
            </a:pPr>
            <a:r>
              <a:rPr sz="255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Why Our Work Stands Out</a:t>
            </a:r>
            <a:endParaRPr sz="2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59" name="Google Shape;459;p11">
            <a:extLst xmlns:a="http://schemas.openxmlformats.org/drawingml/2006/main">
              <a:ext uri="{FF2B5EF4-FFF2-40B4-BE49-F238E27FC236}">
                <a16:creationId xmlns:a16="http://schemas.microsoft.com/office/drawing/2014/main" id="{ED8E5249-DBF9-480D-B2CF-652D7EB8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61872"/>
            <a:ext cx="1060704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150"/>
              <a:buFont typeface="Inter"/>
              <a:buNone/>
            </a:pPr>
            <a:r>
              <a:rPr sz="1150">
                <a:solidFill>
                  <a:srgbClr val="766A67"/>
                </a:solidFill>
                <a:latin typeface="Inter"/>
                <a:ea typeface="Inter"/>
                <a:cs typeface="Inter"/>
              </a:rPr>
              <a:t>Emotional sensitivity and professional jewelry design discipline belong in the same process.</a:t>
            </a:r>
            <a:endParaRPr sz="11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0" name="Google Shape;460;p11">
            <a:extLst xmlns:a="http://schemas.openxmlformats.org/drawingml/2006/main">
              <a:ext uri="{FF2B5EF4-FFF2-40B4-BE49-F238E27FC236}">
                <a16:creationId xmlns:a16="http://schemas.microsoft.com/office/drawing/2014/main" id="{79D11F36-9376-42E0-AD21-104FBD3E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11257910" y="580461"/>
            <a:ext cx="188732" cy="1494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1" name="Google Shape;461;p11">
            <a:extLst xmlns:a="http://schemas.openxmlformats.org/drawingml/2006/main">
              <a:ext uri="{FF2B5EF4-FFF2-40B4-BE49-F238E27FC236}">
                <a16:creationId xmlns:a16="http://schemas.microsoft.com/office/drawing/2014/main" id="{3AD777FC-AF99-488C-98F2-B01777E1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560000">
            <a:off x="11194999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2" name="Google Shape;462;p11">
            <a:extLst xmlns:a="http://schemas.openxmlformats.org/drawingml/2006/main">
              <a:ext uri="{FF2B5EF4-FFF2-40B4-BE49-F238E27FC236}">
                <a16:creationId xmlns:a16="http://schemas.microsoft.com/office/drawing/2014/main" id="{38150675-85A3-4AAE-8970-2D9902BC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840000">
            <a:off x="11277570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3" name="Google Shape;463;p11">
            <a:extLst xmlns:a="http://schemas.openxmlformats.org/drawingml/2006/main">
              <a:ext uri="{FF2B5EF4-FFF2-40B4-BE49-F238E27FC236}">
                <a16:creationId xmlns:a16="http://schemas.microsoft.com/office/drawing/2014/main" id="{6EF32042-9E18-45D3-9D92-23ECD732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364072" y="458572"/>
            <a:ext cx="82570" cy="9829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4" name="Google Shape;464;p11">
            <a:extLst xmlns:a="http://schemas.openxmlformats.org/drawingml/2006/main">
              <a:ext uri="{FF2B5EF4-FFF2-40B4-BE49-F238E27FC236}">
                <a16:creationId xmlns:a16="http://schemas.microsoft.com/office/drawing/2014/main" id="{445BEE01-1F2E-47FA-B9C8-63DFBDB6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11442710" y="529346"/>
            <a:ext cx="86502" cy="943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4902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cxnSp>
        <p:nvCxnSpPr>
          <p:cNvPr id="541" name="Google Shape;465;p11"/>
          <p:cNvCxnSpPr/>
          <p:nvPr/>
        </p:nvCxnSpPr>
        <p:spPr>
          <a:xfrm xmlns:a="http://schemas.openxmlformats.org/drawingml/2006/main">
            <a:off x="658368" y="6446520"/>
            <a:ext cx="108813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EADAD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6" name="Google Shape;466;p11">
            <a:extLst xmlns:a="http://schemas.openxmlformats.org/drawingml/2006/main">
              <a:ext uri="{FF2B5EF4-FFF2-40B4-BE49-F238E27FC236}">
                <a16:creationId xmlns:a16="http://schemas.microsoft.com/office/drawing/2014/main" id="{05CFC002-C453-4E52-BCE5-861205B1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510528"/>
            <a:ext cx="493776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A1928E"/>
              </a:buClr>
              <a:buSzPts val="750"/>
              <a:buFont typeface="Inter"/>
              <a:buNone/>
            </a:pPr>
            <a:r>
              <a:rPr sz="750">
                <a:solidFill>
                  <a:srgbClr val="A1928E"/>
                </a:solidFill>
                <a:latin typeface="Inter"/>
                <a:ea typeface="Inter"/>
                <a:cs typeface="Inter"/>
              </a:rPr>
              <a:t>CUSTOM PET KEEPSAKE JEWELRY</a:t>
            </a:r>
            <a:endParaRPr sz="7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7" name="Google Shape;467;p11">
            <a:extLst xmlns:a="http://schemas.openxmlformats.org/drawingml/2006/main">
              <a:ext uri="{FF2B5EF4-FFF2-40B4-BE49-F238E27FC236}">
                <a16:creationId xmlns:a16="http://schemas.microsoft.com/office/drawing/2014/main" id="{4A4DB7CD-2091-49E6-B44E-F1247477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92240"/>
            <a:ext cx="365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00"/>
              <a:buFont typeface="Inter"/>
              <a:buNone/>
            </a:pPr>
            <a:r>
              <a:rPr sz="80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11</a:t>
            </a:r>
            <a:endParaRPr sz="8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68" name="Google Shape;468;p11">
            <a:extLst xmlns:a="http://schemas.openxmlformats.org/drawingml/2006/main">
              <a:ext uri="{FF2B5EF4-FFF2-40B4-BE49-F238E27FC236}">
                <a16:creationId xmlns:a16="http://schemas.microsoft.com/office/drawing/2014/main" id="{40EF4219-E6E7-4B6E-B349-4AD8454E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73736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FBE6DF"/>
          </a:solidFill>
          <a:ln xmlns:a="http://schemas.openxmlformats.org/drawingml/2006/main" w="9525" cmpd="sng">
            <a:solidFill>
              <a:srgbClr val="FBE6D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1">
            <a:extLst xmlns:a="http://schemas.openxmlformats.org/drawingml/2006/main">
              <a:ext uri="{FF2B5EF4-FFF2-40B4-BE49-F238E27FC236}">
                <a16:creationId xmlns:a16="http://schemas.microsoft.com/office/drawing/2014/main" id="{D3C43D45-9B1E-429E-9AAD-FE8A080C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194767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/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1">
            <a:extLst xmlns:a="http://schemas.openxmlformats.org/drawingml/2006/main">
              <a:ext uri="{FF2B5EF4-FFF2-40B4-BE49-F238E27FC236}">
                <a16:creationId xmlns:a16="http://schemas.microsoft.com/office/drawing/2014/main" id="{6E92EE6A-7E4C-404A-9495-9DF0028E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06654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01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71" name="Google Shape;471;p11">
            <a:extLst xmlns:a="http://schemas.openxmlformats.org/drawingml/2006/main">
              <a:ext uri="{FF2B5EF4-FFF2-40B4-BE49-F238E27FC236}">
                <a16:creationId xmlns:a16="http://schemas.microsoft.com/office/drawing/2014/main" id="{10E4322E-91F7-47BD-8C37-53C93E5C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184" y="196596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Pet-specific likeness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72" name="Google Shape;472;p11">
            <a:extLst xmlns:a="http://schemas.openxmlformats.org/drawingml/2006/main">
              <a:ext uri="{FF2B5EF4-FFF2-40B4-BE49-F238E27FC236}">
                <a16:creationId xmlns:a16="http://schemas.microsoft.com/office/drawing/2014/main" id="{F19E3BB6-BAF5-4140-A1BF-D4D5A861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Built from the individual pet—never a generic breed template.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73" name="Google Shape;473;p11">
            <a:extLst xmlns:a="http://schemas.openxmlformats.org/drawingml/2006/main">
              <a:ext uri="{FF2B5EF4-FFF2-40B4-BE49-F238E27FC236}">
                <a16:creationId xmlns:a16="http://schemas.microsoft.com/office/drawing/2014/main" id="{CE1E8C63-3AAC-4467-9032-DEF043A6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3646993" y="314773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>
              <a:alpha val="27843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1">
            <a:extLst xmlns:a="http://schemas.openxmlformats.org/drawingml/2006/main">
              <a:ext uri="{FF2B5EF4-FFF2-40B4-BE49-F238E27FC236}">
                <a16:creationId xmlns:a16="http://schemas.microsoft.com/office/drawing/2014/main" id="{22E2F6C7-B921-4FA8-A682-29CC6441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3597250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>
              <a:alpha val="27843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1">
            <a:extLst xmlns:a="http://schemas.openxmlformats.org/drawingml/2006/main">
              <a:ext uri="{FF2B5EF4-FFF2-40B4-BE49-F238E27FC236}">
                <a16:creationId xmlns:a16="http://schemas.microsoft.com/office/drawing/2014/main" id="{142B77E0-8E94-4D95-A817-770EDBC0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3662538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>
              <a:alpha val="27843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1">
            <a:extLst xmlns:a="http://schemas.openxmlformats.org/drawingml/2006/main">
              <a:ext uri="{FF2B5EF4-FFF2-40B4-BE49-F238E27FC236}">
                <a16:creationId xmlns:a16="http://schemas.microsoft.com/office/drawing/2014/main" id="{7EBF2633-29A1-4D94-AF98-2BAB54EF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3730935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>
              <a:alpha val="27843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1">
            <a:extLst xmlns:a="http://schemas.openxmlformats.org/drawingml/2006/main">
              <a:ext uri="{FF2B5EF4-FFF2-40B4-BE49-F238E27FC236}">
                <a16:creationId xmlns:a16="http://schemas.microsoft.com/office/drawing/2014/main" id="{FBBAC951-CF52-4FEE-B95E-A46F67BB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3793114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8C78">
              <a:alpha val="27843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1">
            <a:extLst xmlns:a="http://schemas.openxmlformats.org/drawingml/2006/main">
              <a:ext uri="{FF2B5EF4-FFF2-40B4-BE49-F238E27FC236}">
                <a16:creationId xmlns:a16="http://schemas.microsoft.com/office/drawing/2014/main" id="{E8E49E48-E897-4F7C-96BB-5223F37D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173736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DCECF3"/>
          </a:solidFill>
          <a:ln xmlns:a="http://schemas.openxmlformats.org/drawingml/2006/main" w="9525" cmpd="sng">
            <a:solidFill>
              <a:srgbClr val="DCEC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1">
            <a:extLst xmlns:a="http://schemas.openxmlformats.org/drawingml/2006/main">
              <a:ext uri="{FF2B5EF4-FFF2-40B4-BE49-F238E27FC236}">
                <a16:creationId xmlns:a16="http://schemas.microsoft.com/office/drawing/2014/main" id="{CFFC7173-94F8-4073-9E08-ADCA54FB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6" y="194767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/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1">
            <a:extLst xmlns:a="http://schemas.openxmlformats.org/drawingml/2006/main">
              <a:ext uri="{FF2B5EF4-FFF2-40B4-BE49-F238E27FC236}">
                <a16:creationId xmlns:a16="http://schemas.microsoft.com/office/drawing/2014/main" id="{5F695F01-52FB-42F7-8D55-1D406A3A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6" y="206654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02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81" name="Google Shape;481;p11">
            <a:extLst xmlns:a="http://schemas.openxmlformats.org/drawingml/2006/main">
              <a:ext uri="{FF2B5EF4-FFF2-40B4-BE49-F238E27FC236}">
                <a16:creationId xmlns:a16="http://schemas.microsoft.com/office/drawing/2014/main" id="{F5169F2C-587E-46AD-A1D3-22E93FE9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196596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Multi-photo character study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82" name="Google Shape;482;p11">
            <a:extLst xmlns:a="http://schemas.openxmlformats.org/drawingml/2006/main">
              <a:ext uri="{FF2B5EF4-FFF2-40B4-BE49-F238E27FC236}">
                <a16:creationId xmlns:a16="http://schemas.microsoft.com/office/drawing/2014/main" id="{3AF9B374-7C8F-4893-AA5E-EE839B64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604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Front, profile and lifestyle photos improve proportion and markings.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83" name="Google Shape;483;p11">
            <a:extLst xmlns:a="http://schemas.openxmlformats.org/drawingml/2006/main">
              <a:ext uri="{FF2B5EF4-FFF2-40B4-BE49-F238E27FC236}">
                <a16:creationId xmlns:a16="http://schemas.microsoft.com/office/drawing/2014/main" id="{587ADDB9-4B90-4950-8F8C-DBB3E87E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7350313" y="314773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>
              <a:alpha val="27843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1">
            <a:extLst xmlns:a="http://schemas.openxmlformats.org/drawingml/2006/main">
              <a:ext uri="{FF2B5EF4-FFF2-40B4-BE49-F238E27FC236}">
                <a16:creationId xmlns:a16="http://schemas.microsoft.com/office/drawing/2014/main" id="{BC08F261-1E8F-49F9-9F6B-9E6C810F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7300570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>
              <a:alpha val="27843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1">
            <a:extLst xmlns:a="http://schemas.openxmlformats.org/drawingml/2006/main">
              <a:ext uri="{FF2B5EF4-FFF2-40B4-BE49-F238E27FC236}">
                <a16:creationId xmlns:a16="http://schemas.microsoft.com/office/drawing/2014/main" id="{8D2A64C4-14F6-42FA-B075-DBD674F6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7365858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>
              <a:alpha val="27843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1">
            <a:extLst xmlns:a="http://schemas.openxmlformats.org/drawingml/2006/main">
              <a:ext uri="{FF2B5EF4-FFF2-40B4-BE49-F238E27FC236}">
                <a16:creationId xmlns:a16="http://schemas.microsoft.com/office/drawing/2014/main" id="{EEA735AF-5B33-4FCF-86CB-C291B84F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7434255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>
              <a:alpha val="27843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1">
            <a:extLst xmlns:a="http://schemas.openxmlformats.org/drawingml/2006/main">
              <a:ext uri="{FF2B5EF4-FFF2-40B4-BE49-F238E27FC236}">
                <a16:creationId xmlns:a16="http://schemas.microsoft.com/office/drawing/2014/main" id="{0B6A5FE6-6C48-4DAC-8FD5-88ED57A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7496434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B7C7">
              <a:alpha val="27843"/>
            </a:srgbClr>
          </a:solidFill>
          <a:ln xmlns:a="http://schemas.openxmlformats.org/drawingml/2006/main" w="12700" cmpd="sng">
            <a:solidFill>
              <a:srgbClr val="78B7C7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1">
            <a:extLst xmlns:a="http://schemas.openxmlformats.org/drawingml/2006/main">
              <a:ext uri="{FF2B5EF4-FFF2-40B4-BE49-F238E27FC236}">
                <a16:creationId xmlns:a16="http://schemas.microsoft.com/office/drawing/2014/main" id="{A6D1503E-722E-407D-87C5-3B0745B1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173736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DFEEE6"/>
          </a:solidFill>
          <a:ln xmlns:a="http://schemas.openxmlformats.org/drawingml/2006/main" w="9525" cmpd="sng">
            <a:solidFill>
              <a:srgbClr val="DFEEE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1">
            <a:extLst xmlns:a="http://schemas.openxmlformats.org/drawingml/2006/main">
              <a:ext uri="{FF2B5EF4-FFF2-40B4-BE49-F238E27FC236}">
                <a16:creationId xmlns:a16="http://schemas.microsoft.com/office/drawing/2014/main" id="{7971A959-9157-4813-BC22-F00D89CE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194767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/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1">
            <a:extLst xmlns:a="http://schemas.openxmlformats.org/drawingml/2006/main">
              <a:ext uri="{FF2B5EF4-FFF2-40B4-BE49-F238E27FC236}">
                <a16:creationId xmlns:a16="http://schemas.microsoft.com/office/drawing/2014/main" id="{B4C5BD0F-3FE6-46DD-9D63-A0AD0482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206654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03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91" name="Google Shape;491;p11">
            <a:extLst xmlns:a="http://schemas.openxmlformats.org/drawingml/2006/main">
              <a:ext uri="{FF2B5EF4-FFF2-40B4-BE49-F238E27FC236}">
                <a16:creationId xmlns:a16="http://schemas.microsoft.com/office/drawing/2014/main" id="{E7661F6A-939A-4710-925B-7FA9C8B2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8824" y="196596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Story-led customization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92" name="Google Shape;492;p11">
            <a:extLst xmlns:a="http://schemas.openxmlformats.org/drawingml/2006/main">
              <a:ext uri="{FF2B5EF4-FFF2-40B4-BE49-F238E27FC236}">
                <a16:creationId xmlns:a16="http://schemas.microsoft.com/office/drawing/2014/main" id="{B4B02FE3-61EE-45F4-9874-5E3CBB3F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260604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Pose, outfit, collar and symbols can carry the owner’s story.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493" name="Google Shape;493;p11">
            <a:extLst xmlns:a="http://schemas.openxmlformats.org/drawingml/2006/main">
              <a:ext uri="{FF2B5EF4-FFF2-40B4-BE49-F238E27FC236}">
                <a16:creationId xmlns:a16="http://schemas.microsoft.com/office/drawing/2014/main" id="{0D663EFB-5ACF-4031-A1D4-112F6A24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11053633" y="314773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>
              <a:alpha val="27843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1">
            <a:extLst xmlns:a="http://schemas.openxmlformats.org/drawingml/2006/main">
              <a:ext uri="{FF2B5EF4-FFF2-40B4-BE49-F238E27FC236}">
                <a16:creationId xmlns:a16="http://schemas.microsoft.com/office/drawing/2014/main" id="{B354B389-9A76-494F-AADF-94CFA799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11003890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>
              <a:alpha val="27843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1">
            <a:extLst xmlns:a="http://schemas.openxmlformats.org/drawingml/2006/main">
              <a:ext uri="{FF2B5EF4-FFF2-40B4-BE49-F238E27FC236}">
                <a16:creationId xmlns:a16="http://schemas.microsoft.com/office/drawing/2014/main" id="{8CF322BC-8256-4C44-B6ED-5047A23A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11069178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>
              <a:alpha val="27843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1">
            <a:extLst xmlns:a="http://schemas.openxmlformats.org/drawingml/2006/main">
              <a:ext uri="{FF2B5EF4-FFF2-40B4-BE49-F238E27FC236}">
                <a16:creationId xmlns:a16="http://schemas.microsoft.com/office/drawing/2014/main" id="{12E4847A-EC67-4F08-AF39-17FDAEBD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11137575" y="305135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>
              <a:alpha val="27843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1">
            <a:extLst xmlns:a="http://schemas.openxmlformats.org/drawingml/2006/main">
              <a:ext uri="{FF2B5EF4-FFF2-40B4-BE49-F238E27FC236}">
                <a16:creationId xmlns:a16="http://schemas.microsoft.com/office/drawing/2014/main" id="{257BEA72-6760-4A37-90A3-1958D53F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11199754" y="310731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BAA9">
              <a:alpha val="27843"/>
            </a:srgbClr>
          </a:solidFill>
          <a:ln xmlns:a="http://schemas.openxmlformats.org/drawingml/2006/main" w="12700" cmpd="sng">
            <a:solidFill>
              <a:srgbClr val="9DBAA9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1">
            <a:extLst xmlns:a="http://schemas.openxmlformats.org/drawingml/2006/main">
              <a:ext uri="{FF2B5EF4-FFF2-40B4-BE49-F238E27FC236}">
                <a16:creationId xmlns:a16="http://schemas.microsoft.com/office/drawing/2014/main" id="{B9F847D1-975A-41ED-B25B-12D27A5D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84048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8E0EF"/>
          </a:solidFill>
          <a:ln xmlns:a="http://schemas.openxmlformats.org/drawingml/2006/main" w="9525" cmpd="sng">
            <a:solidFill>
              <a:srgbClr val="E8E0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1">
            <a:extLst xmlns:a="http://schemas.openxmlformats.org/drawingml/2006/main">
              <a:ext uri="{FF2B5EF4-FFF2-40B4-BE49-F238E27FC236}">
                <a16:creationId xmlns:a16="http://schemas.microsoft.com/office/drawing/2014/main" id="{69433CB7-E5DA-4A78-ACC0-B8390E2E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05079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/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1">
            <a:extLst xmlns:a="http://schemas.openxmlformats.org/drawingml/2006/main">
              <a:ext uri="{FF2B5EF4-FFF2-40B4-BE49-F238E27FC236}">
                <a16:creationId xmlns:a16="http://schemas.microsoft.com/office/drawing/2014/main" id="{2BA3F53C-CE49-423E-A850-6EDF2553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16966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04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01" name="Google Shape;501;p11">
            <a:extLst xmlns:a="http://schemas.openxmlformats.org/drawingml/2006/main">
              <a:ext uri="{FF2B5EF4-FFF2-40B4-BE49-F238E27FC236}">
                <a16:creationId xmlns:a16="http://schemas.microsoft.com/office/drawing/2014/main" id="{F2E7AB4F-6D1A-435F-B6AD-2727689E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184" y="406908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Professional 3D visualization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02" name="Google Shape;502;p11">
            <a:extLst xmlns:a="http://schemas.openxmlformats.org/drawingml/2006/main">
              <a:ext uri="{FF2B5EF4-FFF2-40B4-BE49-F238E27FC236}">
                <a16:creationId xmlns:a16="http://schemas.microsoft.com/office/drawing/2014/main" id="{8A707E87-AD46-473B-81FE-600B3749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70916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A clear rendering supports review before production.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03" name="Google Shape;503;p11">
            <a:extLst xmlns:a="http://schemas.openxmlformats.org/drawingml/2006/main">
              <a:ext uri="{FF2B5EF4-FFF2-40B4-BE49-F238E27FC236}">
                <a16:creationId xmlns:a16="http://schemas.microsoft.com/office/drawing/2014/main" id="{5743B930-CCE9-4304-99CA-E3004D2C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3646993" y="525085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>
              <a:alpha val="27843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1">
            <a:extLst xmlns:a="http://schemas.openxmlformats.org/drawingml/2006/main">
              <a:ext uri="{FF2B5EF4-FFF2-40B4-BE49-F238E27FC236}">
                <a16:creationId xmlns:a16="http://schemas.microsoft.com/office/drawing/2014/main" id="{5BD0E0C6-09F7-40F1-BA64-ED369AF4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3597250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>
              <a:alpha val="27843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11">
            <a:extLst xmlns:a="http://schemas.openxmlformats.org/drawingml/2006/main">
              <a:ext uri="{FF2B5EF4-FFF2-40B4-BE49-F238E27FC236}">
                <a16:creationId xmlns:a16="http://schemas.microsoft.com/office/drawing/2014/main" id="{CFD6F437-C6F6-4AD3-87B8-241B274B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3662538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>
              <a:alpha val="27843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1">
            <a:extLst xmlns:a="http://schemas.openxmlformats.org/drawingml/2006/main">
              <a:ext uri="{FF2B5EF4-FFF2-40B4-BE49-F238E27FC236}">
                <a16:creationId xmlns:a16="http://schemas.microsoft.com/office/drawing/2014/main" id="{DE4B70CC-8B84-4621-820F-F50876D5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3730935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>
              <a:alpha val="27843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1">
            <a:extLst xmlns:a="http://schemas.openxmlformats.org/drawingml/2006/main">
              <a:ext uri="{FF2B5EF4-FFF2-40B4-BE49-F238E27FC236}">
                <a16:creationId xmlns:a16="http://schemas.microsoft.com/office/drawing/2014/main" id="{D48625AD-C7AB-4A8F-9AA5-67610273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3793114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46A7B">
              <a:alpha val="27843"/>
            </a:srgbClr>
          </a:solidFill>
          <a:ln xmlns:a="http://schemas.openxmlformats.org/drawingml/2006/main" w="12700" cmpd="sng">
            <a:solidFill>
              <a:srgbClr val="846A7B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1">
            <a:extLst xmlns:a="http://schemas.openxmlformats.org/drawingml/2006/main">
              <a:ext uri="{FF2B5EF4-FFF2-40B4-BE49-F238E27FC236}">
                <a16:creationId xmlns:a16="http://schemas.microsoft.com/office/drawing/2014/main" id="{D5581E8A-3599-43B1-BDBF-ED2F6678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384048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F4E7CD"/>
          </a:solidFill>
          <a:ln xmlns:a="http://schemas.openxmlformats.org/drawingml/2006/main" w="9525" cmpd="sng">
            <a:solidFill>
              <a:srgbClr val="F4E7C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1">
            <a:extLst xmlns:a="http://schemas.openxmlformats.org/drawingml/2006/main">
              <a:ext uri="{FF2B5EF4-FFF2-40B4-BE49-F238E27FC236}">
                <a16:creationId xmlns:a16="http://schemas.microsoft.com/office/drawing/2014/main" id="{F2E5261C-8E66-41A4-847F-50126FA2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6" y="405079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1">
            <a:extLst xmlns:a="http://schemas.openxmlformats.org/drawingml/2006/main">
              <a:ext uri="{FF2B5EF4-FFF2-40B4-BE49-F238E27FC236}">
                <a16:creationId xmlns:a16="http://schemas.microsoft.com/office/drawing/2014/main" id="{DCF99C19-CF44-44ED-AA73-57D79904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6" y="416966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05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11" name="Google Shape;511;p11">
            <a:extLst xmlns:a="http://schemas.openxmlformats.org/drawingml/2006/main">
              <a:ext uri="{FF2B5EF4-FFF2-40B4-BE49-F238E27FC236}">
                <a16:creationId xmlns:a16="http://schemas.microsoft.com/office/drawing/2014/main" id="{02878B6C-B6FB-4547-8799-14F4A5A8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406908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Flexible aesthetic direction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12" name="Google Shape;512;p11">
            <a:extLst xmlns:a="http://schemas.openxmlformats.org/drawingml/2006/main">
              <a:ext uri="{FF2B5EF4-FFF2-40B4-BE49-F238E27FC236}">
                <a16:creationId xmlns:a16="http://schemas.microsoft.com/office/drawing/2014/main" id="{9E225E4E-4A55-4EC6-A068-46402669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70916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Realistic, cute, classic, modern—or a blend for the project.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13" name="Google Shape;513;p11">
            <a:extLst xmlns:a="http://schemas.openxmlformats.org/drawingml/2006/main">
              <a:ext uri="{FF2B5EF4-FFF2-40B4-BE49-F238E27FC236}">
                <a16:creationId xmlns:a16="http://schemas.microsoft.com/office/drawing/2014/main" id="{C3EA0788-AB88-474C-9EEF-147F41AA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7350313" y="525085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>
              <a:alpha val="27843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1">
            <a:extLst xmlns:a="http://schemas.openxmlformats.org/drawingml/2006/main">
              <a:ext uri="{FF2B5EF4-FFF2-40B4-BE49-F238E27FC236}">
                <a16:creationId xmlns:a16="http://schemas.microsoft.com/office/drawing/2014/main" id="{0BF5E5F6-C366-4841-BF6F-AF89A495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7300570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>
              <a:alpha val="27843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1">
            <a:extLst xmlns:a="http://schemas.openxmlformats.org/drawingml/2006/main">
              <a:ext uri="{FF2B5EF4-FFF2-40B4-BE49-F238E27FC236}">
                <a16:creationId xmlns:a16="http://schemas.microsoft.com/office/drawing/2014/main" id="{921F375D-9016-4BC6-9A7E-D8444BFA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7365858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>
              <a:alpha val="27843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1">
            <a:extLst xmlns:a="http://schemas.openxmlformats.org/drawingml/2006/main">
              <a:ext uri="{FF2B5EF4-FFF2-40B4-BE49-F238E27FC236}">
                <a16:creationId xmlns:a16="http://schemas.microsoft.com/office/drawing/2014/main" id="{9A27869D-074F-42D8-B2CD-C30DB742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7434255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>
              <a:alpha val="27843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1">
            <a:extLst xmlns:a="http://schemas.openxmlformats.org/drawingml/2006/main">
              <a:ext uri="{FF2B5EF4-FFF2-40B4-BE49-F238E27FC236}">
                <a16:creationId xmlns:a16="http://schemas.microsoft.com/office/drawing/2014/main" id="{43C19300-A3B1-446D-8AD7-1C724CDE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7496434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7984F">
              <a:alpha val="27843"/>
            </a:srgbClr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11">
            <a:extLst xmlns:a="http://schemas.openxmlformats.org/drawingml/2006/main">
              <a:ext uri="{FF2B5EF4-FFF2-40B4-BE49-F238E27FC236}">
                <a16:creationId xmlns:a16="http://schemas.microsoft.com/office/drawing/2014/main" id="{02F0D3AA-5B6A-4E96-B39C-BC8F74E0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3840480"/>
            <a:ext cx="3465576" cy="1847088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 cmpd="sng">
            <a:solidFill>
              <a:srgbClr val="FFF2E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1">
            <a:extLst xmlns:a="http://schemas.openxmlformats.org/drawingml/2006/main">
              <a:ext uri="{FF2B5EF4-FFF2-40B4-BE49-F238E27FC236}">
                <a16:creationId xmlns:a16="http://schemas.microsoft.com/office/drawing/2014/main" id="{D45FC6BB-0499-42DB-A979-9216020A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405079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/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11">
            <a:extLst xmlns:a="http://schemas.openxmlformats.org/drawingml/2006/main">
              <a:ext uri="{FF2B5EF4-FFF2-40B4-BE49-F238E27FC236}">
                <a16:creationId xmlns:a16="http://schemas.microsoft.com/office/drawing/2014/main" id="{2C5B3380-1607-4536-8859-CEAFF461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4169664"/>
            <a:ext cx="475488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Inter"/>
              <a:buNone/>
            </a:pPr>
            <a:r>
              <a:rPr sz="8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06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21" name="Google Shape;521;p11">
            <a:extLst xmlns:a="http://schemas.openxmlformats.org/drawingml/2006/main">
              <a:ext uri="{FF2B5EF4-FFF2-40B4-BE49-F238E27FC236}">
                <a16:creationId xmlns:a16="http://schemas.microsoft.com/office/drawing/2014/main" id="{30432E68-ED79-4896-8A14-FC110E65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8824" y="4069080"/>
            <a:ext cx="236829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60"/>
              <a:buFont typeface="Comfortaa"/>
              <a:buNone/>
            </a:pPr>
            <a:r>
              <a:rPr sz="126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Collaboration-ready service</a:t>
            </a:r>
            <a:endParaRPr sz="126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22" name="Google Shape;522;p11">
            <a:extLst xmlns:a="http://schemas.openxmlformats.org/drawingml/2006/main">
              <a:ext uri="{FF2B5EF4-FFF2-40B4-BE49-F238E27FC236}">
                <a16:creationId xmlns:a16="http://schemas.microsoft.com/office/drawing/2014/main" id="{8DA22F2A-F4A7-4914-8DEC-0C0D586BD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4709160"/>
            <a:ext cx="2999232" cy="6675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>
                <a:solidFill>
                  <a:srgbClr val="766A67"/>
                </a:solidFill>
                <a:latin typeface="Inter"/>
                <a:ea typeface="Inter"/>
                <a:cs typeface="Inter"/>
              </a:rPr>
              <a:t>For custom commissions, gifting programs and brand projects.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23" name="Google Shape;523;p11">
            <a:extLst xmlns:a="http://schemas.openxmlformats.org/drawingml/2006/main">
              <a:ext uri="{FF2B5EF4-FFF2-40B4-BE49-F238E27FC236}">
                <a16:creationId xmlns:a16="http://schemas.microsoft.com/office/drawing/2014/main" id="{9F3C5AD5-8454-4501-8B94-53CC1DF7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11053633" y="5250851"/>
            <a:ext cx="149230" cy="1181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>
              <a:alpha val="27843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1">
            <a:extLst xmlns:a="http://schemas.openxmlformats.org/drawingml/2006/main">
              <a:ext uri="{FF2B5EF4-FFF2-40B4-BE49-F238E27FC236}">
                <a16:creationId xmlns:a16="http://schemas.microsoft.com/office/drawing/2014/main" id="{23F50244-86AC-47B3-9AFD-964AEC74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680000">
            <a:off x="11003890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>
              <a:alpha val="27843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1">
            <a:extLst xmlns:a="http://schemas.openxmlformats.org/drawingml/2006/main">
              <a:ext uri="{FF2B5EF4-FFF2-40B4-BE49-F238E27FC236}">
                <a16:creationId xmlns:a16="http://schemas.microsoft.com/office/drawing/2014/main" id="{BCBD61AE-E3DE-4DA9-85A3-7D4A6EBE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960000">
            <a:off x="11069178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>
              <a:alpha val="27843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1">
            <a:extLst xmlns:a="http://schemas.openxmlformats.org/drawingml/2006/main">
              <a:ext uri="{FF2B5EF4-FFF2-40B4-BE49-F238E27FC236}">
                <a16:creationId xmlns:a16="http://schemas.microsoft.com/office/drawing/2014/main" id="{E4DBF387-DF6E-4D54-B354-6A333928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240000">
            <a:off x="11137575" y="5154473"/>
            <a:ext cx="65288" cy="777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>
              <a:alpha val="27843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1">
            <a:extLst xmlns:a="http://schemas.openxmlformats.org/drawingml/2006/main">
              <a:ext uri="{FF2B5EF4-FFF2-40B4-BE49-F238E27FC236}">
                <a16:creationId xmlns:a16="http://schemas.microsoft.com/office/drawing/2014/main" id="{D5A078E1-2425-4410-B279-9E90BC3C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480000">
            <a:off x="11199754" y="5210434"/>
            <a:ext cx="68397" cy="7461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6E5E">
              <a:alpha val="27843"/>
            </a:srgbClr>
          </a:solidFill>
          <a:ln xmlns:a="http://schemas.openxmlformats.org/drawingml/2006/main" w="12700" cmpd="sng">
            <a:solidFill>
              <a:srgbClr val="C96E5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1">
            <a:extLst xmlns:a="http://schemas.openxmlformats.org/drawingml/2006/main">
              <a:ext uri="{FF2B5EF4-FFF2-40B4-BE49-F238E27FC236}">
                <a16:creationId xmlns:a16="http://schemas.microsoft.com/office/drawing/2014/main" id="{485E9AB5-1FB0-45D4-986E-F6198C85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1640" y="5952744"/>
            <a:ext cx="8814816" cy="34747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D302E"/>
          </a:solidFill>
          <a:ln xmlns:a="http://schemas.openxmlformats.org/drawingml/2006/main" w="12700" cmpd="sng">
            <a:solidFill>
              <a:srgbClr val="3D302E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1">
            <a:extLst xmlns:a="http://schemas.openxmlformats.org/drawingml/2006/main">
              <a:ext uri="{FF2B5EF4-FFF2-40B4-BE49-F238E27FC236}">
                <a16:creationId xmlns:a16="http://schemas.microsoft.com/office/drawing/2014/main" id="{5553FBD7-6BA1-4A31-83FF-34F497A8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6053328"/>
            <a:ext cx="8357616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Inter"/>
              <a:buNone/>
            </a:pPr>
            <a:r>
              <a:rPr sz="84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WE COMBINE EMOTIONAL UNDERSTANDING WITH JEWELRY DESIGN DISCIPLINE.</a:t>
            </a:r>
            <a:endParaRPr sz="8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33AC72AA-50D8-42A8-B7FD-66737DE1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743" y="171450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60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2a06fd4954ec9"/>
          <a:stretch xmlns:a="http://schemas.openxmlformats.org/drawingml/2006/main"/>
        </p:blipFill>
        <p:spPr>
          <a:xfrm xmlns:a="http://schemas.openxmlformats.org/drawingml/2006/main">
            <a:off x="684694" y="247650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879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5" name="Google Shape;535;p12">
            <a:extLst xmlns:a="http://schemas.openxmlformats.org/drawingml/2006/main">
              <a:ext uri="{FF2B5EF4-FFF2-40B4-BE49-F238E27FC236}">
                <a16:creationId xmlns:a16="http://schemas.microsoft.com/office/drawing/2014/main" id="{8FD22219-8E96-4923-8108-D017CB61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0"/>
            <a:ext cx="5696712" cy="6858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E7CD"/>
          </a:solidFill>
          <a:ln xmlns:a="http://schemas.openxmlformats.org/drawingml/2006/main" w="12700" cmpd="sng">
            <a:solidFill>
              <a:srgbClr val="F4E7C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12">
            <a:extLst xmlns:a="http://schemas.openxmlformats.org/drawingml/2006/main">
              <a:ext uri="{FF2B5EF4-FFF2-40B4-BE49-F238E27FC236}">
                <a16:creationId xmlns:a16="http://schemas.microsoft.com/office/drawing/2014/main" id="{185D6473-5535-4DFF-9C12-D95DCCEA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30352"/>
            <a:ext cx="4297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/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37" name="Google Shape;537;p12">
            <a:extLst xmlns:a="http://schemas.openxmlformats.org/drawingml/2006/main">
              <a:ext uri="{FF2B5EF4-FFF2-40B4-BE49-F238E27FC236}">
                <a16:creationId xmlns:a16="http://schemas.microsoft.com/office/drawing/2014/main" id="{E9202D2F-79C9-4781-9E0F-F7E13121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225296"/>
            <a:ext cx="535838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2700"/>
              <a:buFont typeface="Comfortaa"/>
              <a:buNone/>
            </a:pPr>
            <a:r>
              <a:rPr sz="270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LET’S CREATE SOMETHING</a:t>
            </a:r>
            <a:endParaRPr sz="27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38" name="Google Shape;538;p12">
            <a:extLst xmlns:a="http://schemas.openxmlformats.org/drawingml/2006/main">
              <a:ext uri="{FF2B5EF4-FFF2-40B4-BE49-F238E27FC236}">
                <a16:creationId xmlns:a16="http://schemas.microsoft.com/office/drawing/2014/main" id="{605FDE3A-74F3-4D2E-9A9A-E3332210A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737360"/>
            <a:ext cx="5358384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3500"/>
              <a:buFont typeface="Comfortaa"/>
              <a:buNone/>
            </a:pPr>
            <a:r>
              <a:rPr sz="3500" b="1">
                <a:solidFill>
                  <a:srgbClr val="C96E5E"/>
                </a:solidFill>
                <a:latin typeface="Comfortaa"/>
                <a:ea typeface="Comfortaa"/>
                <a:cs typeface="Comfortaa"/>
              </a:rPr>
              <a:t>UNFORGETTABLE</a:t>
            </a:r>
            <a:endParaRPr sz="350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39" name="Google Shape;539;p12">
            <a:extLst xmlns:a="http://schemas.openxmlformats.org/drawingml/2006/main">
              <a:ext uri="{FF2B5EF4-FFF2-40B4-BE49-F238E27FC236}">
                <a16:creationId xmlns:a16="http://schemas.microsoft.com/office/drawing/2014/main" id="{209AE84B-AF41-4910-816D-AAE884D0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596896"/>
            <a:ext cx="4901184" cy="960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1350"/>
              <a:buFont typeface="Inter"/>
              <a:buNone/>
            </a:pPr>
            <a:r>
              <a:rPr sz="1350">
                <a:solidFill>
                  <a:srgbClr val="766A67"/>
                </a:solidFill>
                <a:latin typeface="Inter"/>
                <a:ea typeface="Inter"/>
                <a:cs typeface="Inter"/>
              </a:rPr>
              <a:t>Send us 2–5 clear photos and tell us what makes your pet special. We will help shape the memory into a jewelry concept with warmth, character and professional detail.</a:t>
            </a:r>
            <a:endParaRPr sz="13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0" name="Google Shape;540;p12">
            <a:extLst xmlns:a="http://schemas.openxmlformats.org/drawingml/2006/main">
              <a:ext uri="{FF2B5EF4-FFF2-40B4-BE49-F238E27FC236}">
                <a16:creationId xmlns:a16="http://schemas.microsoft.com/office/drawing/2014/main" id="{81DD8ABB-5BB9-4E57-BB05-426BC211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822192"/>
            <a:ext cx="4937760" cy="1956816"/>
          </a:xfrm>
          <a:prstGeom xmlns:a="http://schemas.openxmlformats.org/drawingml/2006/main" prst="roundRect">
            <a:avLst>
              <a:gd name="adj" fmla="val 56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EADAD2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2">
            <a:extLst xmlns:a="http://schemas.openxmlformats.org/drawingml/2006/main">
              <a:ext uri="{FF2B5EF4-FFF2-40B4-BE49-F238E27FC236}">
                <a16:creationId xmlns:a16="http://schemas.microsoft.com/office/drawing/2014/main" id="{AE1EBF42-0B3E-48BC-8DD4-805DFD8B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4096512"/>
            <a:ext cx="2560320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850"/>
              <a:buFont typeface="Inter"/>
              <a:buNone/>
            </a:pPr>
            <a:r>
              <a:rPr sz="85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START YOUR PROJECT</a:t>
            </a:r>
            <a:endParaRPr sz="8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2" name="Google Shape;542;p12">
            <a:extLst xmlns:a="http://schemas.openxmlformats.org/drawingml/2006/main">
              <a:ext uri="{FF2B5EF4-FFF2-40B4-BE49-F238E27FC236}">
                <a16:creationId xmlns:a16="http://schemas.microsoft.com/office/drawing/2014/main" id="{FFA65EAF-98B9-4A29-82B7-35FB7998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4498848"/>
            <a:ext cx="1005840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 b="1">
                <a:solidFill>
                  <a:srgbClr val="766A67"/>
                </a:solidFill>
                <a:latin typeface="Inter"/>
                <a:ea typeface="Inter"/>
                <a:cs typeface="Inter"/>
              </a:rPr>
              <a:t>WhatsApp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3" name="Google Shape;543;p12">
            <a:extLst xmlns:a="http://schemas.openxmlformats.org/drawingml/2006/main">
              <a:ext uri="{FF2B5EF4-FFF2-40B4-BE49-F238E27FC236}">
                <a16:creationId xmlns:a16="http://schemas.microsoft.com/office/drawing/2014/main" id="{2FAD0D70-3FFA-4CAC-BDC6-417C4518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4248" y="4480560"/>
            <a:ext cx="2103120" cy="246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330"/>
              <a:buFont typeface="Comfortaa"/>
              <a:buNone/>
            </a:pPr>
            <a:r>
              <a:rPr sz="133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+86 18959291857</a:t>
            </a:r>
            <a:endParaRPr sz="133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4" name="Google Shape;544;p12">
            <a:extLst xmlns:a="http://schemas.openxmlformats.org/drawingml/2006/main">
              <a:ext uri="{FF2B5EF4-FFF2-40B4-BE49-F238E27FC236}">
                <a16:creationId xmlns:a16="http://schemas.microsoft.com/office/drawing/2014/main" id="{A3659D68-8222-42BB-AFF0-F633046B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4965192"/>
            <a:ext cx="822960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950"/>
              <a:buFont typeface="Inter"/>
              <a:buNone/>
            </a:pPr>
            <a:r>
              <a:rPr sz="950" b="1">
                <a:solidFill>
                  <a:srgbClr val="766A67"/>
                </a:solidFill>
                <a:latin typeface="Inter"/>
                <a:ea typeface="Inter"/>
                <a:cs typeface="Inter"/>
              </a:rPr>
              <a:t>Email</a:t>
            </a:r>
            <a:endParaRPr sz="9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5" name="Google Shape;545;p12">
            <a:extLst xmlns:a="http://schemas.openxmlformats.org/drawingml/2006/main">
              <a:ext uri="{FF2B5EF4-FFF2-40B4-BE49-F238E27FC236}">
                <a16:creationId xmlns:a16="http://schemas.microsoft.com/office/drawing/2014/main" id="{C9C0F6D6-B165-4DEF-ACFE-750965A1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4248" y="4937760"/>
            <a:ext cx="2304288" cy="246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3D302E"/>
              </a:buClr>
              <a:buSzPts val="1220"/>
              <a:buFont typeface="Comfortaa"/>
              <a:buNone/>
            </a:pPr>
            <a:r>
              <a:rPr sz="1220" b="1">
                <a:solidFill>
                  <a:srgbClr val="3D302E"/>
                </a:solidFill>
                <a:latin typeface="Comfortaa"/>
                <a:ea typeface="Comfortaa"/>
                <a:cs typeface="Comfortaa"/>
              </a:rPr>
              <a:t>marketing@ornovai.com</a:t>
            </a:r>
            <a:endParaRPr sz="122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6" name="Google Shape;546;p12">
            <a:extLst xmlns:a="http://schemas.openxmlformats.org/drawingml/2006/main">
              <a:ext uri="{FF2B5EF4-FFF2-40B4-BE49-F238E27FC236}">
                <a16:creationId xmlns:a16="http://schemas.microsoft.com/office/drawing/2014/main" id="{23908382-A972-44B7-9BC0-6BEA198A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5422392"/>
            <a:ext cx="3127248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939"/>
              <a:buFont typeface="Inter"/>
              <a:buNone/>
            </a:pPr>
            <a:r>
              <a:rPr sz="940" b="1">
                <a:solidFill>
                  <a:srgbClr val="C96E5E"/>
                </a:solidFill>
                <a:latin typeface="Inter"/>
                <a:ea typeface="Inter"/>
                <a:cs typeface="Inter"/>
              </a:rPr>
              <a:t>ORNOVAI</a:t>
            </a:r>
            <a:endParaRPr sz="9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pic>
        <p:nvPicPr>
          <p:cNvPr id="576" name="Google Shape;547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164a4251125498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288536" y="4178808"/>
            <a:ext cx="1078992" cy="107899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48" name="Google Shape;548;p12">
            <a:extLst xmlns:a="http://schemas.openxmlformats.org/drawingml/2006/main">
              <a:ext uri="{FF2B5EF4-FFF2-40B4-BE49-F238E27FC236}">
                <a16:creationId xmlns:a16="http://schemas.microsoft.com/office/drawing/2014/main" id="{68CDDD29-D2FF-4C2D-971A-5F6AC816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672" y="5340096"/>
            <a:ext cx="1197864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766A67"/>
              </a:buClr>
              <a:buSzPts val="740"/>
              <a:buFont typeface="Inter"/>
              <a:buNone/>
            </a:pPr>
            <a:r>
              <a:rPr sz="740">
                <a:solidFill>
                  <a:srgbClr val="766A67"/>
                </a:solidFill>
                <a:latin typeface="Inter"/>
                <a:ea typeface="Inter"/>
                <a:cs typeface="Inter"/>
              </a:rPr>
              <a:t>Scan to chat</a:t>
            </a:r>
            <a:endParaRPr sz="74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49" name="Google Shape;549;p12">
            <a:extLst xmlns:a="http://schemas.openxmlformats.org/drawingml/2006/main">
              <a:ext uri="{FF2B5EF4-FFF2-40B4-BE49-F238E27FC236}">
                <a16:creationId xmlns:a16="http://schemas.microsoft.com/office/drawing/2014/main" id="{B6955BFA-E54C-4C6D-A726-78E842AD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402336"/>
            <a:ext cx="4681728" cy="5833872"/>
          </a:xfrm>
          <a:prstGeom xmlns:a="http://schemas.openxmlformats.org/drawingml/2006/main" prst="roundRect">
            <a:avLst>
              <a:gd name="adj" fmla="val 23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 cmpd="sng">
            <a:solidFill>
              <a:srgbClr val="FFFF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algn="bl" rotWithShape="0">
              <a:srgbClr val="6E524A">
                <a:alpha val="0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9" name="Google Shape;550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c9c48594f07422c">
            <a:alphaModFix/>
          </a:blip>
          <a:srcRect xmlns:a="http://schemas.openxmlformats.org/drawingml/2006/main" l="0" t="456" r="0" b="446"/>
          <a:stretch xmlns:a="http://schemas.openxmlformats.org/drawingml/2006/main"/>
        </p:blipFill>
        <p:spPr>
          <a:xfrm xmlns:a="http://schemas.openxmlformats.org/drawingml/2006/main">
            <a:off x="6958584" y="484632"/>
            <a:ext cx="4517138" cy="566927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1" name="Google Shape;551;p12">
            <a:extLst xmlns:a="http://schemas.openxmlformats.org/drawingml/2006/main">
              <a:ext uri="{FF2B5EF4-FFF2-40B4-BE49-F238E27FC236}">
                <a16:creationId xmlns:a16="http://schemas.microsoft.com/office/drawing/2014/main" id="{F051482E-1479-4FE2-AE27-EA7D979C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5522976"/>
            <a:ext cx="3172968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"/>
              <a:buFont typeface="Inter"/>
              <a:buNone/>
            </a:pPr>
            <a:r>
              <a:t/>
            </a:r>
            <a:endParaRPr sz="68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52" name="Google Shape;552;p12">
            <a:extLst xmlns:a="http://schemas.openxmlformats.org/drawingml/2006/main">
              <a:ext uri="{FF2B5EF4-FFF2-40B4-BE49-F238E27FC236}">
                <a16:creationId xmlns:a16="http://schemas.microsoft.com/office/drawing/2014/main" id="{59E6B19F-74AF-4742-AB28-247286FB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6080760" y="914400"/>
            <a:ext cx="320040" cy="320040"/>
          </a:xfrm>
          <a:prstGeom xmlns:a="http://schemas.openxmlformats.org/drawingml/2006/main" prst="star4">
            <a:avLst>
              <a:gd name="adj" fmla="val 12500"/>
            </a:avLst>
          </a:prstGeom>
          <a:solidFill xmlns:a="http://schemas.openxmlformats.org/drawingml/2006/main">
            <a:srgbClr val="C7984F"/>
          </a:solidFill>
          <a:ln xmlns:a="http://schemas.openxmlformats.org/drawingml/2006/main" w="12700" cmpd="sng">
            <a:solidFill>
              <a:srgbClr val="C7984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2">
            <a:extLst xmlns:a="http://schemas.openxmlformats.org/drawingml/2006/main">
              <a:ext uri="{FF2B5EF4-FFF2-40B4-BE49-F238E27FC236}">
                <a16:creationId xmlns:a16="http://schemas.microsoft.com/office/drawing/2014/main" id="{F90085BA-BC59-4243-8939-D0E224A8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5961888" y="4480560"/>
            <a:ext cx="329184" cy="302849"/>
          </a:xfrm>
          <a:prstGeom xmlns:a="http://schemas.openxmlformats.org/drawingml/2006/main" prst="heart">
            <a:avLst/>
          </a:prstGeom>
          <a:solidFill xmlns:a="http://schemas.openxmlformats.org/drawingml/2006/main">
            <a:srgbClr val="E88C78">
              <a:alpha val="92157"/>
            </a:srgbClr>
          </a:solidFill>
          <a:ln xmlns:a="http://schemas.openxmlformats.org/drawingml/2006/main" w="12700" cmpd="sng">
            <a:solidFill>
              <a:srgbClr val="E88C78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12">
            <a:extLst xmlns:a="http://schemas.openxmlformats.org/drawingml/2006/main">
              <a:ext uri="{FF2B5EF4-FFF2-40B4-BE49-F238E27FC236}">
                <a16:creationId xmlns:a16="http://schemas.microsoft.com/office/drawing/2014/main" id="{2D86ADBC-F9FB-4FF4-915D-28F31C30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6178967" y="5300228"/>
            <a:ext cx="215067" cy="1702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8039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2">
            <a:extLst xmlns:a="http://schemas.openxmlformats.org/drawingml/2006/main">
              <a:ext uri="{FF2B5EF4-FFF2-40B4-BE49-F238E27FC236}">
                <a16:creationId xmlns:a16="http://schemas.microsoft.com/office/drawing/2014/main" id="{E63E351E-8E11-4A39-A3B1-C7E11A6F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6107278" y="5241981"/>
            <a:ext cx="98572" cy="10753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8039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2">
            <a:extLst xmlns:a="http://schemas.openxmlformats.org/drawingml/2006/main">
              <a:ext uri="{FF2B5EF4-FFF2-40B4-BE49-F238E27FC236}">
                <a16:creationId xmlns:a16="http://schemas.microsoft.com/office/drawing/2014/main" id="{B533DAAB-BBCC-4B06-A0B7-2262102F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40000">
            <a:off x="6201369" y="5161331"/>
            <a:ext cx="94092" cy="11201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8039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2">
            <a:extLst xmlns:a="http://schemas.openxmlformats.org/drawingml/2006/main">
              <a:ext uri="{FF2B5EF4-FFF2-40B4-BE49-F238E27FC236}">
                <a16:creationId xmlns:a16="http://schemas.microsoft.com/office/drawing/2014/main" id="{5214A708-E2BB-43BC-97A3-94ABDA36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960000">
            <a:off x="6299942" y="5161331"/>
            <a:ext cx="94092" cy="11201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8039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12">
            <a:extLst xmlns:a="http://schemas.openxmlformats.org/drawingml/2006/main">
              <a:ext uri="{FF2B5EF4-FFF2-40B4-BE49-F238E27FC236}">
                <a16:creationId xmlns:a16="http://schemas.microsoft.com/office/drawing/2014/main" id="{909B0EC9-B90B-41C6-BC17-2C7C9675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680000">
            <a:off x="6389553" y="5241981"/>
            <a:ext cx="98572" cy="10753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C7B5">
              <a:alpha val="98039"/>
            </a:srgbClr>
          </a:solidFill>
          <a:ln xmlns:a="http://schemas.openxmlformats.org/drawingml/2006/main" w="12700" cmpd="sng">
            <a:solidFill>
              <a:srgbClr val="F6C7B5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2">
            <a:extLst xmlns:a="http://schemas.openxmlformats.org/drawingml/2006/main">
              <a:ext uri="{FF2B5EF4-FFF2-40B4-BE49-F238E27FC236}">
                <a16:creationId xmlns:a16="http://schemas.microsoft.com/office/drawing/2014/main" id="{E3393E42-52AE-4BC0-8C29-6F80399F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6144768"/>
            <a:ext cx="192024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C96E5E"/>
              </a:buClr>
              <a:buSzPts val="1550"/>
              <a:buFont typeface="EB Garamond"/>
              <a:buNone/>
            </a:pPr>
            <a:r>
              <a:rPr sz="1550" i="1">
                <a:solidFill>
                  <a:srgbClr val="C96E5E"/>
                </a:solidFill>
                <a:latin typeface="EB Garamond"/>
                <a:ea typeface="EB Garamond"/>
                <a:cs typeface="EB Garamond"/>
              </a:rPr>
              <a:t>Thank you</a:t>
            </a:r>
            <a:endParaRPr sz="1550">
              <a:solidFill>
                <a:schemeClr val="dk1"/>
              </a:solidFill>
              <a:latin typeface="Inter"/>
              <a:ea typeface="Inter"/>
              <a:cs typeface="Inter"/>
            </a:endParaRPr>
          </a:p>
        </p:txBody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16051823-A790-4942-90EB-D1566BA8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" y="390525"/>
            <a:ext cx="2476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F2"/>
          </a:solidFill>
          <a:ln xmlns:a="http://schemas.openxmlformats.org/drawingml/2006/main" w="0">
            <a:noFill/>
          </a:ln>
        </p:spPr>
      </p:sp>
      <p:pic>
        <p:nvPicPr>
          <p:cNvPr id="59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2a33589c594ae8"/>
          <a:stretch xmlns:a="http://schemas.openxmlformats.org/drawingml/2006/main"/>
        </p:blipFill>
        <p:spPr>
          <a:xfrm xmlns:a="http://schemas.openxmlformats.org/drawingml/2006/main">
            <a:off x="757846" y="466725"/>
            <a:ext cx="1376098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3634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2026-09-05T09:36:29.3680000Z</dcterms:created>
  <dcterms:modified xsi:type="dcterms:W3CDTF">2026-09-05T09:36:29.3680000Z</dcterms:modified>
</coreProperties>
</file>